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906000" type="A4"/>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034E78-7F5D-4C2E-B375-FC64B27BC917}" styleName="深色样式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25" d="100"/>
          <a:sy n="125" d="100"/>
        </p:scale>
        <p:origin x="-108" y="1494"/>
      </p:cViewPr>
      <p:guideLst>
        <p:guide orient="horz" pos="312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514350" y="3077282"/>
            <a:ext cx="5829300" cy="212336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4972050" y="396700"/>
            <a:ext cx="1543050" cy="845220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42900" y="396700"/>
            <a:ext cx="4514850" cy="845220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41735" y="6365523"/>
            <a:ext cx="5829300" cy="1967442"/>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2018/7/31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2018/7/31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2018/7/31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2018/7/31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342900" y="394405"/>
            <a:ext cx="2256235" cy="1678517"/>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2018/7/31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344216" y="6934200"/>
            <a:ext cx="4114800" cy="81862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2018/7/31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2018/7/31</a:t>
            </a:fld>
            <a:endParaRPr lang="zh-CN" altLang="en-US"/>
          </a:p>
        </p:txBody>
      </p:sp>
      <p:sp>
        <p:nvSpPr>
          <p:cNvPr id="5" name="页脚占位符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204864" y="1208584"/>
            <a:ext cx="230425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smtClean="0">
                <a:solidFill>
                  <a:schemeClr val="tx1"/>
                </a:solidFill>
                <a:latin typeface="微软雅黑" pitchFamily="34" charset="-122"/>
                <a:ea typeface="微软雅黑" pitchFamily="34" charset="-122"/>
              </a:rPr>
              <a:t>UV7600</a:t>
            </a:r>
            <a:endParaRPr lang="zh-CN" altLang="en-US" sz="3200" b="1" dirty="0">
              <a:solidFill>
                <a:schemeClr val="tx1"/>
              </a:solidFill>
              <a:latin typeface="微软雅黑" pitchFamily="34" charset="-122"/>
              <a:ea typeface="微软雅黑" pitchFamily="34" charset="-122"/>
            </a:endParaRPr>
          </a:p>
        </p:txBody>
      </p:sp>
      <p:sp>
        <p:nvSpPr>
          <p:cNvPr id="18" name="TextBox 17"/>
          <p:cNvSpPr txBox="1"/>
          <p:nvPr/>
        </p:nvSpPr>
        <p:spPr>
          <a:xfrm>
            <a:off x="1844824" y="1856656"/>
            <a:ext cx="3096344" cy="538609"/>
          </a:xfrm>
          <a:prstGeom prst="rect">
            <a:avLst/>
          </a:prstGeom>
          <a:noFill/>
        </p:spPr>
        <p:txBody>
          <a:bodyPr wrap="square" rtlCol="0">
            <a:spAutoFit/>
          </a:bodyPr>
          <a:lstStyle/>
          <a:p>
            <a:r>
              <a:rPr lang="zh-CN" altLang="en-US" dirty="0" smtClean="0">
                <a:latin typeface="微软雅黑" pitchFamily="34" charset="-122"/>
                <a:ea typeface="微软雅黑" pitchFamily="34" charset="-122"/>
              </a:rPr>
              <a:t>双光束紫外可见分光光度计</a:t>
            </a:r>
            <a:endParaRPr lang="en-US" altLang="zh-CN" dirty="0" smtClean="0">
              <a:latin typeface="微软雅黑" pitchFamily="34" charset="-122"/>
              <a:ea typeface="微软雅黑" pitchFamily="34" charset="-122"/>
            </a:endParaRPr>
          </a:p>
          <a:p>
            <a:r>
              <a:rPr lang="en-US" altLang="zh-CN" sz="1100" dirty="0" smtClean="0">
                <a:latin typeface="微软雅黑" pitchFamily="34" charset="-122"/>
                <a:ea typeface="微软雅黑" pitchFamily="34" charset="-122"/>
              </a:rPr>
              <a:t>Double Beam UV-Vis Spectrophotometer</a:t>
            </a:r>
            <a:endParaRPr lang="zh-CN" altLang="en-US" sz="1100" dirty="0">
              <a:latin typeface="微软雅黑" pitchFamily="34" charset="-122"/>
              <a:ea typeface="微软雅黑" pitchFamily="34" charset="-122"/>
            </a:endParaRPr>
          </a:p>
        </p:txBody>
      </p:sp>
      <p:pic>
        <p:nvPicPr>
          <p:cNvPr id="19" name="图片 18" descr="UV7600-4.jpg"/>
          <p:cNvPicPr>
            <a:picLocks noChangeAspect="1"/>
          </p:cNvPicPr>
          <p:nvPr/>
        </p:nvPicPr>
        <p:blipFill>
          <a:blip r:embed="rId2" cstate="print"/>
          <a:stretch>
            <a:fillRect/>
          </a:stretch>
        </p:blipFill>
        <p:spPr>
          <a:xfrm>
            <a:off x="692696" y="2576737"/>
            <a:ext cx="2448272" cy="1584176"/>
          </a:xfrm>
          <a:prstGeom prst="rect">
            <a:avLst/>
          </a:prstGeom>
        </p:spPr>
      </p:pic>
      <p:sp>
        <p:nvSpPr>
          <p:cNvPr id="23" name="矩形 22"/>
          <p:cNvSpPr/>
          <p:nvPr/>
        </p:nvSpPr>
        <p:spPr>
          <a:xfrm>
            <a:off x="2708920" y="4953000"/>
            <a:ext cx="3600400" cy="4248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altLang="zh-CN" sz="1100" b="1" dirty="0" smtClean="0">
                <a:solidFill>
                  <a:schemeClr val="tx1"/>
                </a:solidFill>
                <a:latin typeface="微软雅黑" pitchFamily="34" charset="-122"/>
                <a:ea typeface="微软雅黑" pitchFamily="34" charset="-122"/>
              </a:rPr>
              <a:t>UV7600</a:t>
            </a:r>
            <a:r>
              <a:rPr lang="zh-CN" altLang="en-US" sz="1100" b="1" dirty="0" smtClean="0">
                <a:solidFill>
                  <a:schemeClr val="tx1"/>
                </a:solidFill>
                <a:latin typeface="微软雅黑" pitchFamily="34" charset="-122"/>
                <a:ea typeface="微软雅黑" pitchFamily="34" charset="-122"/>
              </a:rPr>
              <a:t>仪器特点</a:t>
            </a:r>
            <a:endParaRPr lang="en-US" altLang="zh-CN" sz="1100" b="1"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700" b="1" dirty="0" smtClean="0">
                <a:solidFill>
                  <a:schemeClr val="tx1"/>
                </a:solidFill>
                <a:latin typeface="微软雅黑" pitchFamily="34" charset="-122"/>
                <a:ea typeface="微软雅黑" pitchFamily="34" charset="-122"/>
              </a:rPr>
              <a:t>连续可变的光谱带宽</a:t>
            </a:r>
            <a:r>
              <a:rPr lang="zh-CN" altLang="en-US" sz="700" dirty="0" smtClean="0">
                <a:solidFill>
                  <a:schemeClr val="tx1"/>
                </a:solidFill>
                <a:latin typeface="微软雅黑" pitchFamily="34" charset="-122"/>
                <a:ea typeface="微软雅黑" pitchFamily="34" charset="-122"/>
              </a:rPr>
              <a:t>：仪器光谱带宽在</a:t>
            </a:r>
            <a:r>
              <a:rPr lang="en-US" altLang="zh-CN" sz="700" dirty="0" smtClean="0">
                <a:solidFill>
                  <a:schemeClr val="tx1"/>
                </a:solidFill>
                <a:latin typeface="微软雅黑" pitchFamily="34" charset="-122"/>
                <a:ea typeface="微软雅黑" pitchFamily="34" charset="-122"/>
              </a:rPr>
              <a:t>0.5nm~6nm</a:t>
            </a:r>
            <a:r>
              <a:rPr lang="zh-CN" altLang="en-US" sz="700" dirty="0" smtClean="0">
                <a:solidFill>
                  <a:schemeClr val="tx1"/>
                </a:solidFill>
                <a:latin typeface="微软雅黑" pitchFamily="34" charset="-122"/>
                <a:ea typeface="微软雅黑" pitchFamily="34" charset="-122"/>
              </a:rPr>
              <a:t>连续可变，最小带宽</a:t>
            </a:r>
            <a:r>
              <a:rPr lang="en-US" altLang="zh-CN" sz="700" dirty="0" smtClean="0">
                <a:solidFill>
                  <a:schemeClr val="tx1"/>
                </a:solidFill>
                <a:latin typeface="微软雅黑" pitchFamily="34" charset="-122"/>
                <a:ea typeface="微软雅黑" pitchFamily="34" charset="-122"/>
              </a:rPr>
              <a:t>0.5nm</a:t>
            </a:r>
            <a:r>
              <a:rPr lang="zh-CN" altLang="en-US" sz="700" dirty="0" smtClean="0">
                <a:solidFill>
                  <a:schemeClr val="tx1"/>
                </a:solidFill>
                <a:latin typeface="微软雅黑" pitchFamily="34" charset="-122"/>
                <a:ea typeface="微软雅黑" pitchFamily="34" charset="-122"/>
              </a:rPr>
              <a:t>，可变间隔为</a:t>
            </a:r>
            <a:r>
              <a:rPr lang="en-US" altLang="zh-CN" sz="700" dirty="0" smtClean="0">
                <a:solidFill>
                  <a:schemeClr val="tx1"/>
                </a:solidFill>
                <a:latin typeface="微软雅黑" pitchFamily="34" charset="-122"/>
                <a:ea typeface="微软雅黑" pitchFamily="34" charset="-122"/>
              </a:rPr>
              <a:t>0.1nm</a:t>
            </a:r>
            <a:r>
              <a:rPr lang="zh-CN" altLang="en-US" sz="700" dirty="0" smtClean="0">
                <a:solidFill>
                  <a:schemeClr val="tx1"/>
                </a:solidFill>
                <a:latin typeface="微软雅黑" pitchFamily="34" charset="-122"/>
                <a:ea typeface="微软雅黑" pitchFamily="34" charset="-122"/>
              </a:rPr>
              <a:t>，既保证了优异的光谱分辨率，又提供了多种带宽选择，能更好的匹配分析测试目标，进一步保证分析所需的精度。</a:t>
            </a:r>
            <a:endParaRPr lang="en-US" altLang="zh-CN" sz="7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700" b="1" dirty="0" smtClean="0">
                <a:solidFill>
                  <a:schemeClr val="tx1"/>
                </a:solidFill>
                <a:latin typeface="微软雅黑" pitchFamily="34" charset="-122"/>
                <a:ea typeface="微软雅黑" pitchFamily="34" charset="-122"/>
              </a:rPr>
              <a:t>超低杂散光：</a:t>
            </a:r>
            <a:r>
              <a:rPr lang="zh-CN" altLang="en-US" sz="700" dirty="0" smtClean="0">
                <a:solidFill>
                  <a:schemeClr val="tx1"/>
                </a:solidFill>
                <a:latin typeface="微软雅黑" pitchFamily="34" charset="-122"/>
                <a:ea typeface="微软雅黑" pitchFamily="34" charset="-122"/>
              </a:rPr>
              <a:t>优良的</a:t>
            </a:r>
            <a:r>
              <a:rPr lang="en-US" altLang="zh-CN" sz="700" dirty="0" smtClean="0">
                <a:solidFill>
                  <a:schemeClr val="tx1"/>
                </a:solidFill>
                <a:latin typeface="微软雅黑" pitchFamily="34" charset="-122"/>
                <a:ea typeface="微软雅黑" pitchFamily="34" charset="-122"/>
              </a:rPr>
              <a:t>C-T</a:t>
            </a:r>
            <a:r>
              <a:rPr lang="zh-CN" altLang="en-US" sz="700" dirty="0" smtClean="0">
                <a:solidFill>
                  <a:schemeClr val="tx1"/>
                </a:solidFill>
                <a:latin typeface="微软雅黑" pitchFamily="34" charset="-122"/>
                <a:ea typeface="微软雅黑" pitchFamily="34" charset="-122"/>
              </a:rPr>
              <a:t>单色器光学系统，先进的电子学系统，保证了优于</a:t>
            </a:r>
            <a:r>
              <a:rPr lang="en-US" altLang="zh-CN" sz="700" dirty="0" smtClean="0">
                <a:solidFill>
                  <a:schemeClr val="tx1"/>
                </a:solidFill>
                <a:latin typeface="微软雅黑" pitchFamily="34" charset="-122"/>
                <a:ea typeface="微软雅黑" pitchFamily="34" charset="-122"/>
              </a:rPr>
              <a:t>0.03%</a:t>
            </a:r>
            <a:r>
              <a:rPr lang="zh-CN" altLang="en-US" sz="700" dirty="0" smtClean="0">
                <a:solidFill>
                  <a:schemeClr val="tx1"/>
                </a:solidFill>
                <a:latin typeface="微软雅黑" pitchFamily="34" charset="-122"/>
                <a:ea typeface="微软雅黑" pitchFamily="34" charset="-122"/>
              </a:rPr>
              <a:t>的超低杂散光水平，满足用户对高吸光度样品的测量需求。</a:t>
            </a:r>
            <a:endParaRPr lang="en-US" altLang="zh-CN" sz="7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700" b="1" dirty="0" smtClean="0">
                <a:solidFill>
                  <a:schemeClr val="tx1"/>
                </a:solidFill>
                <a:latin typeface="微软雅黑" pitchFamily="34" charset="-122"/>
                <a:ea typeface="微软雅黑" pitchFamily="34" charset="-122"/>
              </a:rPr>
              <a:t>高品质器件：</a:t>
            </a:r>
            <a:r>
              <a:rPr lang="zh-CN" altLang="en-US" sz="700" dirty="0" smtClean="0">
                <a:solidFill>
                  <a:schemeClr val="tx1"/>
                </a:solidFill>
                <a:latin typeface="微软雅黑" pitchFamily="34" charset="-122"/>
                <a:ea typeface="微软雅黑" pitchFamily="34" charset="-122"/>
              </a:rPr>
              <a:t>核心器件均采用高品质进口件，保证仪器的稳定可靠和长寿命。如核心光源器件源自日本滨松（</a:t>
            </a:r>
            <a:r>
              <a:rPr lang="en-US" altLang="zh-CN" sz="700" dirty="0" smtClean="0">
                <a:solidFill>
                  <a:schemeClr val="tx1"/>
                </a:solidFill>
                <a:latin typeface="微软雅黑" pitchFamily="34" charset="-122"/>
                <a:ea typeface="微软雅黑" pitchFamily="34" charset="-122"/>
              </a:rPr>
              <a:t>HAMAMATSU</a:t>
            </a:r>
            <a:r>
              <a:rPr lang="zh-CN" altLang="en-US" sz="700" dirty="0" smtClean="0">
                <a:solidFill>
                  <a:schemeClr val="tx1"/>
                </a:solidFill>
                <a:latin typeface="微软雅黑" pitchFamily="34" charset="-122"/>
                <a:ea typeface="微软雅黑" pitchFamily="34" charset="-122"/>
              </a:rPr>
              <a:t>）的长寿命氘灯，保证</a:t>
            </a:r>
            <a:r>
              <a:rPr lang="en-US" altLang="zh-CN" sz="700" dirty="0" smtClean="0">
                <a:solidFill>
                  <a:schemeClr val="tx1"/>
                </a:solidFill>
                <a:latin typeface="微软雅黑" pitchFamily="34" charset="-122"/>
                <a:ea typeface="微软雅黑" pitchFamily="34" charset="-122"/>
              </a:rPr>
              <a:t>2000</a:t>
            </a:r>
            <a:r>
              <a:rPr lang="zh-CN" altLang="en-US" sz="700" dirty="0" smtClean="0">
                <a:solidFill>
                  <a:schemeClr val="tx1"/>
                </a:solidFill>
                <a:latin typeface="微软雅黑" pitchFamily="34" charset="-122"/>
                <a:ea typeface="微软雅黑" pitchFamily="34" charset="-122"/>
              </a:rPr>
              <a:t>小时以上的工作寿命，极大减少仪器日常更换光源的维护频率与成本。</a:t>
            </a:r>
            <a:endParaRPr lang="en-US" altLang="zh-CN" sz="7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700" b="1" dirty="0" smtClean="0">
                <a:solidFill>
                  <a:schemeClr val="tx1"/>
                </a:solidFill>
                <a:latin typeface="微软雅黑" pitchFamily="34" charset="-122"/>
                <a:ea typeface="微软雅黑" pitchFamily="34" charset="-122"/>
              </a:rPr>
              <a:t>长期稳定可靠：</a:t>
            </a:r>
            <a:r>
              <a:rPr lang="zh-CN" altLang="en-US" sz="700" dirty="0" smtClean="0">
                <a:solidFill>
                  <a:schemeClr val="tx1"/>
                </a:solidFill>
                <a:latin typeface="微软雅黑" pitchFamily="34" charset="-122"/>
                <a:ea typeface="微软雅黑" pitchFamily="34" charset="-122"/>
              </a:rPr>
              <a:t>光学双光束光学系统设计，配合实时数字化比例反馈信号处理，有效抵消了光源等器件的信号漂移，保证了仪器基线的长期稳定性。</a:t>
            </a:r>
            <a:endParaRPr lang="en-US" altLang="zh-CN" sz="7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700" b="1" dirty="0" smtClean="0">
                <a:solidFill>
                  <a:schemeClr val="tx1"/>
                </a:solidFill>
                <a:latin typeface="微软雅黑" pitchFamily="34" charset="-122"/>
                <a:ea typeface="微软雅黑" pitchFamily="34" charset="-122"/>
              </a:rPr>
              <a:t>波长精度高：</a:t>
            </a:r>
            <a:r>
              <a:rPr lang="zh-CN" altLang="en-US" sz="700" dirty="0" smtClean="0">
                <a:solidFill>
                  <a:schemeClr val="tx1"/>
                </a:solidFill>
                <a:latin typeface="微软雅黑" pitchFamily="34" charset="-122"/>
                <a:ea typeface="微软雅黑" pitchFamily="34" charset="-122"/>
              </a:rPr>
              <a:t>高水准波长扫描机械系统保证了优于</a:t>
            </a:r>
            <a:r>
              <a:rPr lang="en-US" altLang="zh-CN" sz="700" dirty="0" smtClean="0">
                <a:solidFill>
                  <a:schemeClr val="tx1"/>
                </a:solidFill>
                <a:latin typeface="微软雅黑" pitchFamily="34" charset="-122"/>
                <a:ea typeface="微软雅黑" pitchFamily="34" charset="-122"/>
              </a:rPr>
              <a:t>0.3nm</a:t>
            </a:r>
            <a:r>
              <a:rPr lang="zh-CN" altLang="en-US" sz="700" dirty="0" smtClean="0">
                <a:solidFill>
                  <a:schemeClr val="tx1"/>
                </a:solidFill>
                <a:latin typeface="微软雅黑" pitchFamily="34" charset="-122"/>
                <a:ea typeface="微软雅黑" pitchFamily="34" charset="-122"/>
              </a:rPr>
              <a:t>的波长准确性和优于</a:t>
            </a:r>
            <a:r>
              <a:rPr lang="en-US" altLang="zh-CN" sz="700" dirty="0" smtClean="0">
                <a:solidFill>
                  <a:schemeClr val="tx1"/>
                </a:solidFill>
                <a:latin typeface="微软雅黑" pitchFamily="34" charset="-122"/>
                <a:ea typeface="微软雅黑" pitchFamily="34" charset="-122"/>
              </a:rPr>
              <a:t>0.1nm</a:t>
            </a:r>
            <a:r>
              <a:rPr lang="zh-CN" altLang="en-US" sz="700" dirty="0" smtClean="0">
                <a:solidFill>
                  <a:schemeClr val="tx1"/>
                </a:solidFill>
                <a:latin typeface="微软雅黑" pitchFamily="34" charset="-122"/>
                <a:ea typeface="微软雅黑" pitchFamily="34" charset="-122"/>
              </a:rPr>
              <a:t>的波长重复性，仪器利用内置的光谱特征波长自动进行波长检测和校正，保证波长精度的长期稳定性。</a:t>
            </a:r>
            <a:endParaRPr lang="en-US" altLang="zh-CN" sz="7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700" b="1" dirty="0" smtClean="0">
                <a:solidFill>
                  <a:schemeClr val="tx1"/>
                </a:solidFill>
                <a:latin typeface="微软雅黑" pitchFamily="34" charset="-122"/>
                <a:ea typeface="微软雅黑" pitchFamily="34" charset="-122"/>
              </a:rPr>
              <a:t>光源更换便捷：</a:t>
            </a:r>
            <a:r>
              <a:rPr lang="zh-CN" altLang="en-US" sz="700" dirty="0" smtClean="0">
                <a:solidFill>
                  <a:schemeClr val="tx1"/>
                </a:solidFill>
                <a:latin typeface="微软雅黑" pitchFamily="34" charset="-122"/>
                <a:ea typeface="微软雅黑" pitchFamily="34" charset="-122"/>
              </a:rPr>
              <a:t>仪器无需卸下外壳即可更换光源，光源切换镜支持自动查找最佳位置功能，直插式氘灯钨灯设计，维护更换光源时无需光学调试。</a:t>
            </a:r>
            <a:endParaRPr lang="en-US" altLang="zh-CN" sz="7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700" b="1" dirty="0" smtClean="0">
                <a:solidFill>
                  <a:schemeClr val="tx1"/>
                </a:solidFill>
                <a:latin typeface="微软雅黑" pitchFamily="34" charset="-122"/>
                <a:ea typeface="微软雅黑" pitchFamily="34" charset="-122"/>
              </a:rPr>
              <a:t>单机功能丰富：</a:t>
            </a:r>
            <a:r>
              <a:rPr lang="zh-CN" altLang="en-US" sz="700" dirty="0" smtClean="0">
                <a:solidFill>
                  <a:schemeClr val="tx1"/>
                </a:solidFill>
                <a:latin typeface="微软雅黑" pitchFamily="34" charset="-122"/>
                <a:ea typeface="微软雅黑" pitchFamily="34" charset="-122"/>
              </a:rPr>
              <a:t>单机配备</a:t>
            </a:r>
            <a:r>
              <a:rPr lang="en-US" altLang="zh-CN" sz="700" dirty="0" smtClean="0">
                <a:solidFill>
                  <a:schemeClr val="tx1"/>
                </a:solidFill>
                <a:latin typeface="微软雅黑" pitchFamily="34" charset="-122"/>
                <a:ea typeface="微软雅黑" pitchFamily="34" charset="-122"/>
              </a:rPr>
              <a:t>7</a:t>
            </a:r>
            <a:r>
              <a:rPr lang="zh-CN" altLang="en-US" sz="700" dirty="0" smtClean="0">
                <a:solidFill>
                  <a:schemeClr val="tx1"/>
                </a:solidFill>
                <a:latin typeface="微软雅黑" pitchFamily="34" charset="-122"/>
                <a:ea typeface="微软雅黑" pitchFamily="34" charset="-122"/>
              </a:rPr>
              <a:t>寸大屏幕彩色触控液晶屏，可进行波长扫描、时间扫描、多波长分析、定量分析等，支持方法与数据文件存储，文件可存储于</a:t>
            </a:r>
            <a:r>
              <a:rPr lang="en-US" altLang="zh-CN" sz="700" dirty="0" smtClean="0">
                <a:solidFill>
                  <a:schemeClr val="tx1"/>
                </a:solidFill>
                <a:latin typeface="微软雅黑" pitchFamily="34" charset="-122"/>
                <a:ea typeface="微软雅黑" pitchFamily="34" charset="-122"/>
              </a:rPr>
              <a:t>U</a:t>
            </a:r>
            <a:r>
              <a:rPr lang="zh-CN" altLang="en-US" sz="700" dirty="0" smtClean="0">
                <a:solidFill>
                  <a:schemeClr val="tx1"/>
                </a:solidFill>
                <a:latin typeface="微软雅黑" pitchFamily="34" charset="-122"/>
                <a:ea typeface="微软雅黑" pitchFamily="34" charset="-122"/>
              </a:rPr>
              <a:t>盘中，可由计算机进行图谱查看与打印。简单易用，灵活高效。</a:t>
            </a:r>
            <a:endParaRPr lang="en-US" altLang="zh-CN" sz="7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700" b="1" dirty="0" smtClean="0">
                <a:solidFill>
                  <a:schemeClr val="tx1"/>
                </a:solidFill>
                <a:latin typeface="微软雅黑" pitchFamily="34" charset="-122"/>
                <a:ea typeface="微软雅黑" pitchFamily="34" charset="-122"/>
              </a:rPr>
              <a:t>联机软件功能强大：</a:t>
            </a:r>
            <a:r>
              <a:rPr lang="zh-CN" altLang="en-US" sz="700" dirty="0" smtClean="0">
                <a:solidFill>
                  <a:schemeClr val="tx1"/>
                </a:solidFill>
                <a:latin typeface="微软雅黑" pitchFamily="34" charset="-122"/>
                <a:ea typeface="微软雅黑" pitchFamily="34" charset="-122"/>
              </a:rPr>
              <a:t>仪器通过</a:t>
            </a:r>
            <a:r>
              <a:rPr lang="en-US" altLang="zh-CN" sz="700" dirty="0" smtClean="0">
                <a:solidFill>
                  <a:schemeClr val="tx1"/>
                </a:solidFill>
                <a:latin typeface="微软雅黑" pitchFamily="34" charset="-122"/>
                <a:ea typeface="微软雅黑" pitchFamily="34" charset="-122"/>
              </a:rPr>
              <a:t>USB</a:t>
            </a:r>
            <a:r>
              <a:rPr lang="zh-CN" altLang="en-US" sz="700" dirty="0" smtClean="0">
                <a:solidFill>
                  <a:schemeClr val="tx1"/>
                </a:solidFill>
                <a:latin typeface="微软雅黑" pitchFamily="34" charset="-122"/>
                <a:ea typeface="微软雅黑" pitchFamily="34" charset="-122"/>
              </a:rPr>
              <a:t>方式连接计算机。联机软件支持波长扫描，时间扫描，动力学测试，定量分析，多波长分析，</a:t>
            </a:r>
            <a:r>
              <a:rPr lang="en-US" altLang="zh-CN" sz="700" dirty="0" smtClean="0">
                <a:solidFill>
                  <a:schemeClr val="tx1"/>
                </a:solidFill>
                <a:latin typeface="微软雅黑" pitchFamily="34" charset="-122"/>
                <a:ea typeface="微软雅黑" pitchFamily="34" charset="-122"/>
              </a:rPr>
              <a:t>DNA/RNA</a:t>
            </a:r>
            <a:r>
              <a:rPr lang="zh-CN" altLang="en-US" sz="700" dirty="0" smtClean="0">
                <a:solidFill>
                  <a:schemeClr val="tx1"/>
                </a:solidFill>
                <a:latin typeface="微软雅黑" pitchFamily="34" charset="-122"/>
                <a:ea typeface="微软雅黑" pitchFamily="34" charset="-122"/>
              </a:rPr>
              <a:t>分析，仪器校准，性能验证等多种功能。支持用户权限管理，操作可追溯功能，满足制药企业等不同分析领域的各种要求。</a:t>
            </a:r>
            <a:endParaRPr lang="en-US" altLang="zh-CN" sz="7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700" b="1" dirty="0" smtClean="0">
                <a:solidFill>
                  <a:schemeClr val="tx1"/>
                </a:solidFill>
                <a:latin typeface="微软雅黑" pitchFamily="34" charset="-122"/>
                <a:ea typeface="微软雅黑" pitchFamily="34" charset="-122"/>
              </a:rPr>
              <a:t>丰富的附件支持：</a:t>
            </a:r>
            <a:r>
              <a:rPr lang="zh-CN" altLang="en-US" sz="700" dirty="0" smtClean="0">
                <a:solidFill>
                  <a:schemeClr val="tx1"/>
                </a:solidFill>
                <a:latin typeface="微软雅黑" pitchFamily="34" charset="-122"/>
                <a:ea typeface="微软雅黑" pitchFamily="34" charset="-122"/>
              </a:rPr>
              <a:t>仪器可配置</a:t>
            </a:r>
            <a:r>
              <a:rPr lang="en-US" altLang="zh-CN" sz="700" dirty="0" smtClean="0">
                <a:solidFill>
                  <a:schemeClr val="tx1"/>
                </a:solidFill>
                <a:latin typeface="微软雅黑" pitchFamily="34" charset="-122"/>
                <a:ea typeface="微软雅黑" pitchFamily="34" charset="-122"/>
              </a:rPr>
              <a:t>6</a:t>
            </a:r>
            <a:r>
              <a:rPr lang="zh-CN" altLang="en-US" sz="700" dirty="0" smtClean="0">
                <a:solidFill>
                  <a:schemeClr val="tx1"/>
                </a:solidFill>
                <a:latin typeface="微软雅黑" pitchFamily="34" charset="-122"/>
                <a:ea typeface="微软雅黑" pitchFamily="34" charset="-122"/>
              </a:rPr>
              <a:t>池或</a:t>
            </a:r>
            <a:r>
              <a:rPr lang="en-US" altLang="zh-CN" sz="700" dirty="0" smtClean="0">
                <a:solidFill>
                  <a:schemeClr val="tx1"/>
                </a:solidFill>
                <a:latin typeface="微软雅黑" pitchFamily="34" charset="-122"/>
                <a:ea typeface="微软雅黑" pitchFamily="34" charset="-122"/>
              </a:rPr>
              <a:t>8</a:t>
            </a:r>
            <a:r>
              <a:rPr lang="zh-CN" altLang="en-US" sz="700" dirty="0" smtClean="0">
                <a:solidFill>
                  <a:schemeClr val="tx1"/>
                </a:solidFill>
                <a:latin typeface="微软雅黑" pitchFamily="34" charset="-122"/>
                <a:ea typeface="微软雅黑" pitchFamily="34" charset="-122"/>
              </a:rPr>
              <a:t>池自动样品架，支持</a:t>
            </a:r>
            <a:r>
              <a:rPr lang="en-US" altLang="zh-CN" sz="700" dirty="0" smtClean="0">
                <a:solidFill>
                  <a:schemeClr val="tx1"/>
                </a:solidFill>
                <a:latin typeface="微软雅黑" pitchFamily="34" charset="-122"/>
                <a:ea typeface="微软雅黑" pitchFamily="34" charset="-122"/>
              </a:rPr>
              <a:t>1mm</a:t>
            </a:r>
            <a:r>
              <a:rPr lang="zh-CN" altLang="en-US" sz="700" dirty="0" smtClean="0">
                <a:solidFill>
                  <a:schemeClr val="tx1"/>
                </a:solidFill>
                <a:latin typeface="微软雅黑" pitchFamily="34" charset="-122"/>
                <a:ea typeface="微软雅黑" pitchFamily="34" charset="-122"/>
              </a:rPr>
              <a:t>到</a:t>
            </a:r>
            <a:r>
              <a:rPr lang="en-US" altLang="zh-CN" sz="700" dirty="0" smtClean="0">
                <a:solidFill>
                  <a:schemeClr val="tx1"/>
                </a:solidFill>
                <a:latin typeface="微软雅黑" pitchFamily="34" charset="-122"/>
                <a:ea typeface="微软雅黑" pitchFamily="34" charset="-122"/>
              </a:rPr>
              <a:t>100mm</a:t>
            </a:r>
            <a:r>
              <a:rPr lang="zh-CN" altLang="en-US" sz="700" dirty="0" smtClean="0">
                <a:solidFill>
                  <a:schemeClr val="tx1"/>
                </a:solidFill>
                <a:latin typeface="微软雅黑" pitchFamily="34" charset="-122"/>
                <a:ea typeface="微软雅黑" pitchFamily="34" charset="-122"/>
              </a:rPr>
              <a:t>光程的比色皿规格，支持膜状样品等多种样品形态的光谱测试</a:t>
            </a:r>
            <a:r>
              <a:rPr lang="zh-CN" altLang="en-US" sz="900" dirty="0" smtClean="0">
                <a:solidFill>
                  <a:schemeClr val="tx1"/>
                </a:solidFill>
                <a:latin typeface="微软雅黑" pitchFamily="34" charset="-122"/>
                <a:ea typeface="微软雅黑" pitchFamily="34" charset="-122"/>
              </a:rPr>
              <a:t>。</a:t>
            </a:r>
            <a:endParaRPr lang="en-US" altLang="zh-CN" sz="900" b="1" dirty="0" smtClean="0">
              <a:solidFill>
                <a:schemeClr val="tx1"/>
              </a:solidFill>
              <a:latin typeface="微软雅黑" pitchFamily="34" charset="-122"/>
              <a:ea typeface="微软雅黑" pitchFamily="34" charset="-122"/>
            </a:endParaRPr>
          </a:p>
        </p:txBody>
      </p:sp>
      <p:grpSp>
        <p:nvGrpSpPr>
          <p:cNvPr id="27" name="组合 26"/>
          <p:cNvGrpSpPr/>
          <p:nvPr/>
        </p:nvGrpSpPr>
        <p:grpSpPr>
          <a:xfrm>
            <a:off x="260648" y="344489"/>
            <a:ext cx="6408712" cy="648071"/>
            <a:chOff x="260648" y="344489"/>
            <a:chExt cx="6408712" cy="648071"/>
          </a:xfrm>
        </p:grpSpPr>
        <p:grpSp>
          <p:nvGrpSpPr>
            <p:cNvPr id="5" name="组合 4"/>
            <p:cNvGrpSpPr/>
            <p:nvPr/>
          </p:nvGrpSpPr>
          <p:grpSpPr>
            <a:xfrm>
              <a:off x="260648" y="344489"/>
              <a:ext cx="1440160" cy="637783"/>
              <a:chOff x="262321" y="3789040"/>
              <a:chExt cx="1224136" cy="446448"/>
            </a:xfrm>
          </p:grpSpPr>
          <p:grpSp>
            <p:nvGrpSpPr>
              <p:cNvPr id="6" name="组合 26"/>
              <p:cNvGrpSpPr/>
              <p:nvPr/>
            </p:nvGrpSpPr>
            <p:grpSpPr>
              <a:xfrm>
                <a:off x="395536" y="3789040"/>
                <a:ext cx="1004045" cy="394619"/>
                <a:chOff x="2383712" y="6344800"/>
                <a:chExt cx="1004045" cy="394619"/>
              </a:xfrm>
            </p:grpSpPr>
            <p:sp>
              <p:nvSpPr>
                <p:cNvPr id="8" name="object 1"/>
                <p:cNvSpPr/>
                <p:nvPr/>
              </p:nvSpPr>
              <p:spPr>
                <a:xfrm>
                  <a:off x="2383712" y="6344800"/>
                  <a:ext cx="435573" cy="301859"/>
                </a:xfrm>
                <a:prstGeom prst="rect">
                  <a:avLst/>
                </a:prstGeom>
                <a:blipFill>
                  <a:blip r:embed="rId3" cstate="print"/>
                  <a:stretch>
                    <a:fillRect/>
                  </a:stretch>
                </a:blipFill>
              </p:spPr>
              <p:txBody>
                <a:bodyPr wrap="square" lIns="0" tIns="0" rIns="0" bIns="0" rtlCol="0">
                  <a:spAutoFit/>
                </a:bodyPr>
                <a:lstStyle/>
                <a:p>
                  <a:endParaRPr/>
                </a:p>
              </p:txBody>
            </p:sp>
            <p:sp>
              <p:nvSpPr>
                <p:cNvPr id="9" name="object 2"/>
                <p:cNvSpPr/>
                <p:nvPr/>
              </p:nvSpPr>
              <p:spPr>
                <a:xfrm>
                  <a:off x="2846922" y="6368793"/>
                  <a:ext cx="529377" cy="184246"/>
                </a:xfrm>
                <a:prstGeom prst="rect">
                  <a:avLst/>
                </a:prstGeom>
                <a:blipFill>
                  <a:blip r:embed="rId4" cstate="print"/>
                  <a:stretch>
                    <a:fillRect/>
                  </a:stretch>
                </a:blipFill>
              </p:spPr>
              <p:txBody>
                <a:bodyPr wrap="square" lIns="0" tIns="0" rIns="0" bIns="0" rtlCol="0">
                  <a:spAutoFit/>
                </a:bodyPr>
                <a:lstStyle/>
                <a:p>
                  <a:endParaRPr/>
                </a:p>
              </p:txBody>
            </p:sp>
            <p:sp>
              <p:nvSpPr>
                <p:cNvPr id="10" name="object 3"/>
                <p:cNvSpPr/>
                <p:nvPr/>
              </p:nvSpPr>
              <p:spPr>
                <a:xfrm>
                  <a:off x="2840199" y="6576953"/>
                  <a:ext cx="288634" cy="64745"/>
                </a:xfrm>
                <a:prstGeom prst="rect">
                  <a:avLst/>
                </a:prstGeom>
                <a:blipFill>
                  <a:blip r:embed="rId5" cstate="print"/>
                  <a:stretch>
                    <a:fillRect/>
                  </a:stretch>
                </a:blipFill>
              </p:spPr>
              <p:txBody>
                <a:bodyPr wrap="square" lIns="0" tIns="0" rIns="0" bIns="0" rtlCol="0">
                  <a:spAutoFit/>
                </a:bodyPr>
                <a:lstStyle/>
                <a:p>
                  <a:endParaRPr/>
                </a:p>
              </p:txBody>
            </p:sp>
            <p:sp>
              <p:nvSpPr>
                <p:cNvPr id="11" name="object 4"/>
                <p:cNvSpPr/>
                <p:nvPr/>
              </p:nvSpPr>
              <p:spPr>
                <a:xfrm>
                  <a:off x="3167183" y="6575776"/>
                  <a:ext cx="93748" cy="63489"/>
                </a:xfrm>
                <a:prstGeom prst="rect">
                  <a:avLst/>
                </a:prstGeom>
                <a:blipFill>
                  <a:blip r:embed="rId6" cstate="print"/>
                  <a:stretch>
                    <a:fillRect/>
                  </a:stretch>
                </a:blipFill>
              </p:spPr>
              <p:txBody>
                <a:bodyPr wrap="square" lIns="0" tIns="0" rIns="0" bIns="0" rtlCol="0">
                  <a:spAutoFit/>
                </a:bodyPr>
                <a:lstStyle/>
                <a:p>
                  <a:endParaRPr/>
                </a:p>
              </p:txBody>
            </p:sp>
            <p:sp>
              <p:nvSpPr>
                <p:cNvPr id="12" name="object 5"/>
                <p:cNvSpPr/>
                <p:nvPr/>
              </p:nvSpPr>
              <p:spPr>
                <a:xfrm>
                  <a:off x="3210137" y="6575776"/>
                  <a:ext cx="177620" cy="65120"/>
                </a:xfrm>
                <a:prstGeom prst="rect">
                  <a:avLst/>
                </a:prstGeom>
                <a:blipFill>
                  <a:blip r:embed="rId7" cstate="print"/>
                  <a:stretch>
                    <a:fillRect/>
                  </a:stretch>
                </a:blipFill>
              </p:spPr>
              <p:txBody>
                <a:bodyPr wrap="square" lIns="0" tIns="0" rIns="0" bIns="0" rtlCol="0">
                  <a:spAutoFit/>
                </a:bodyPr>
                <a:lstStyle/>
                <a:p>
                  <a:endParaRPr/>
                </a:p>
              </p:txBody>
            </p:sp>
            <p:sp>
              <p:nvSpPr>
                <p:cNvPr id="13" name="object 23"/>
                <p:cNvSpPr txBox="1"/>
                <p:nvPr/>
              </p:nvSpPr>
              <p:spPr>
                <a:xfrm>
                  <a:off x="2771917" y="6578988"/>
                  <a:ext cx="120376" cy="160431"/>
                </a:xfrm>
                <a:prstGeom prst="rect">
                  <a:avLst/>
                </a:prstGeom>
              </p:spPr>
              <p:txBody>
                <a:bodyPr vert="horz" wrap="square" lIns="0" tIns="0" rIns="0" bIns="0" rtlCol="0">
                  <a:spAutoFit/>
                </a:bodyPr>
                <a:lstStyle/>
                <a:p>
                  <a:pPr marL="0" marR="0">
                    <a:lnSpc>
                      <a:spcPts val="570"/>
                    </a:lnSpc>
                    <a:spcBef>
                      <a:spcPct val="0"/>
                    </a:spcBef>
                    <a:spcAft>
                      <a:spcPct val="0"/>
                    </a:spcAft>
                  </a:pPr>
                  <a:r>
                    <a:rPr sz="462">
                      <a:solidFill>
                        <a:srgbClr val="EE1C23"/>
                      </a:solidFill>
                      <a:latin typeface="OIKVAV+MyriadPro-Regular"/>
                      <a:cs typeface="OIKVAV+MyriadPro-Regular"/>
                    </a:rPr>
                    <a:t>R</a:t>
                  </a:r>
                </a:p>
              </p:txBody>
            </p:sp>
          </p:grpSp>
          <p:sp>
            <p:nvSpPr>
              <p:cNvPr id="7" name="矩形 6"/>
              <p:cNvSpPr/>
              <p:nvPr/>
            </p:nvSpPr>
            <p:spPr>
              <a:xfrm>
                <a:off x="262321" y="4091472"/>
                <a:ext cx="1224136" cy="144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900" dirty="0" smtClean="0">
                    <a:solidFill>
                      <a:schemeClr val="tx1"/>
                    </a:solidFill>
                    <a:latin typeface="微软雅黑" pitchFamily="34" charset="-122"/>
                    <a:ea typeface="微软雅黑" pitchFamily="34" charset="-122"/>
                  </a:rPr>
                  <a:t>www.lengguang.com</a:t>
                </a:r>
                <a:endParaRPr lang="zh-CN" altLang="en-US" sz="900" dirty="0">
                  <a:solidFill>
                    <a:schemeClr val="tx1"/>
                  </a:solidFill>
                  <a:latin typeface="微软雅黑" pitchFamily="34" charset="-122"/>
                  <a:ea typeface="微软雅黑" pitchFamily="34" charset="-122"/>
                </a:endParaRPr>
              </a:p>
            </p:txBody>
          </p:sp>
        </p:grpSp>
        <p:cxnSp>
          <p:nvCxnSpPr>
            <p:cNvPr id="17" name="直接连接符 16"/>
            <p:cNvCxnSpPr/>
            <p:nvPr/>
          </p:nvCxnSpPr>
          <p:spPr>
            <a:xfrm>
              <a:off x="260648" y="992560"/>
              <a:ext cx="6408712"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object 7"/>
            <p:cNvSpPr/>
            <p:nvPr/>
          </p:nvSpPr>
          <p:spPr>
            <a:xfrm>
              <a:off x="5877272" y="416496"/>
              <a:ext cx="683604" cy="396242"/>
            </a:xfrm>
            <a:prstGeom prst="rect">
              <a:avLst/>
            </a:prstGeom>
            <a:blipFill>
              <a:blip r:embed="rId8" cstate="print"/>
              <a:stretch>
                <a:fillRect/>
              </a:stretch>
            </a:blipFill>
          </p:spPr>
          <p:txBody>
            <a:bodyPr wrap="square" lIns="0" tIns="0" rIns="0" bIns="0" rtlCol="0">
              <a:spAutoFit/>
            </a:bodyPr>
            <a:lstStyle/>
            <a:p>
              <a:endParaRPr/>
            </a:p>
          </p:txBody>
        </p:sp>
      </p:grpSp>
      <p:sp>
        <p:nvSpPr>
          <p:cNvPr id="26" name="矩形 25"/>
          <p:cNvSpPr/>
          <p:nvPr/>
        </p:nvSpPr>
        <p:spPr>
          <a:xfrm>
            <a:off x="836712" y="4232920"/>
            <a:ext cx="5184576" cy="72008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en-US" altLang="zh-CN" sz="1100" dirty="0" smtClean="0">
                <a:latin typeface="微软雅黑" pitchFamily="34" charset="-122"/>
                <a:ea typeface="微软雅黑" pitchFamily="34" charset="-122"/>
              </a:rPr>
              <a:t>UV7600</a:t>
            </a:r>
            <a:r>
              <a:rPr lang="zh-CN" altLang="en-US" sz="1100" dirty="0" smtClean="0">
                <a:latin typeface="微软雅黑" pitchFamily="34" charset="-122"/>
                <a:ea typeface="微软雅黑" pitchFamily="34" charset="-122"/>
              </a:rPr>
              <a:t>双光束紫外可见分光光度计是上海棱光技术有限公司集二十五年光谱仪器研发经验而成的高性能光度计产品。产品具有高分辨率，高稳定性，灵活易用等特点，可以满足各类实验室日常分析，科研院所研究分析等各类需求。</a:t>
            </a:r>
            <a:endParaRPr lang="zh-CN" altLang="en-US" sz="1100" dirty="0">
              <a:latin typeface="微软雅黑" pitchFamily="34" charset="-122"/>
              <a:ea typeface="微软雅黑" pitchFamily="34" charset="-122"/>
            </a:endParaRPr>
          </a:p>
        </p:txBody>
      </p:sp>
      <p:pic>
        <p:nvPicPr>
          <p:cNvPr id="1027" name="Picture 3"/>
          <p:cNvPicPr>
            <a:picLocks noChangeAspect="1" noChangeArrowheads="1"/>
          </p:cNvPicPr>
          <p:nvPr/>
        </p:nvPicPr>
        <p:blipFill>
          <a:blip r:embed="rId9" cstate="print"/>
          <a:srcRect/>
          <a:stretch>
            <a:fillRect/>
          </a:stretch>
        </p:blipFill>
        <p:spPr bwMode="auto">
          <a:xfrm>
            <a:off x="3356992" y="2576736"/>
            <a:ext cx="2736304" cy="1595375"/>
          </a:xfrm>
          <a:prstGeom prst="rect">
            <a:avLst/>
          </a:prstGeom>
          <a:noFill/>
          <a:ln w="9525">
            <a:noFill/>
            <a:miter lim="800000"/>
            <a:headEnd/>
            <a:tailEnd/>
          </a:ln>
        </p:spPr>
      </p:pic>
      <p:sp>
        <p:nvSpPr>
          <p:cNvPr id="30" name="五边形 29"/>
          <p:cNvSpPr/>
          <p:nvPr/>
        </p:nvSpPr>
        <p:spPr>
          <a:xfrm>
            <a:off x="692696" y="5601072"/>
            <a:ext cx="1440160" cy="576064"/>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CN" altLang="en-US" sz="1400" dirty="0" smtClean="0">
                <a:solidFill>
                  <a:schemeClr val="tx1"/>
                </a:solidFill>
                <a:latin typeface="微软雅黑" pitchFamily="34" charset="-122"/>
                <a:ea typeface="微软雅黑" pitchFamily="34" charset="-122"/>
              </a:rPr>
              <a:t>连续可变</a:t>
            </a:r>
            <a:endParaRPr lang="en-US" altLang="zh-CN" sz="1400" dirty="0" smtClean="0">
              <a:solidFill>
                <a:schemeClr val="tx1"/>
              </a:solidFill>
              <a:latin typeface="微软雅黑" pitchFamily="34" charset="-122"/>
              <a:ea typeface="微软雅黑" pitchFamily="34" charset="-122"/>
            </a:endParaRPr>
          </a:p>
          <a:p>
            <a:pPr algn="ctr"/>
            <a:r>
              <a:rPr lang="zh-CN" altLang="en-US" sz="1400" dirty="0" smtClean="0">
                <a:solidFill>
                  <a:schemeClr val="tx1"/>
                </a:solidFill>
                <a:latin typeface="微软雅黑" pitchFamily="34" charset="-122"/>
                <a:ea typeface="微软雅黑" pitchFamily="34" charset="-122"/>
              </a:rPr>
              <a:t>光谱带宽</a:t>
            </a:r>
            <a:endParaRPr lang="zh-CN" altLang="en-US" sz="1400" dirty="0">
              <a:solidFill>
                <a:schemeClr val="tx1"/>
              </a:solidFill>
              <a:latin typeface="微软雅黑" pitchFamily="34" charset="-122"/>
              <a:ea typeface="微软雅黑" pitchFamily="34" charset="-122"/>
            </a:endParaRPr>
          </a:p>
        </p:txBody>
      </p:sp>
      <p:sp>
        <p:nvSpPr>
          <p:cNvPr id="31" name="五边形 30"/>
          <p:cNvSpPr/>
          <p:nvPr/>
        </p:nvSpPr>
        <p:spPr>
          <a:xfrm>
            <a:off x="692696" y="6789204"/>
            <a:ext cx="1440160" cy="576064"/>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CN" altLang="en-US" sz="1400" dirty="0" smtClean="0">
                <a:solidFill>
                  <a:schemeClr val="tx1"/>
                </a:solidFill>
                <a:latin typeface="微软雅黑" pitchFamily="34" charset="-122"/>
                <a:ea typeface="微软雅黑" pitchFamily="34" charset="-122"/>
              </a:rPr>
              <a:t>长期稳定可靠</a:t>
            </a:r>
            <a:endParaRPr lang="zh-CN" altLang="en-US" sz="1400" dirty="0">
              <a:solidFill>
                <a:schemeClr val="tx1"/>
              </a:solidFill>
              <a:latin typeface="微软雅黑" pitchFamily="34" charset="-122"/>
              <a:ea typeface="微软雅黑" pitchFamily="34" charset="-122"/>
            </a:endParaRPr>
          </a:p>
        </p:txBody>
      </p:sp>
      <p:sp>
        <p:nvSpPr>
          <p:cNvPr id="32" name="五边形 31"/>
          <p:cNvSpPr/>
          <p:nvPr/>
        </p:nvSpPr>
        <p:spPr>
          <a:xfrm>
            <a:off x="692696" y="7977336"/>
            <a:ext cx="1440160" cy="576064"/>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CN" altLang="en-US" sz="1400" dirty="0" smtClean="0">
                <a:solidFill>
                  <a:schemeClr val="tx1"/>
                </a:solidFill>
                <a:latin typeface="微软雅黑" pitchFamily="34" charset="-122"/>
                <a:ea typeface="微软雅黑" pitchFamily="34" charset="-122"/>
              </a:rPr>
              <a:t>单机大屏幕</a:t>
            </a:r>
            <a:endParaRPr lang="en-US" altLang="zh-CN" sz="1400" dirty="0" smtClean="0">
              <a:solidFill>
                <a:schemeClr val="tx1"/>
              </a:solidFill>
              <a:latin typeface="微软雅黑" pitchFamily="34" charset="-122"/>
              <a:ea typeface="微软雅黑" pitchFamily="34" charset="-122"/>
            </a:endParaRPr>
          </a:p>
          <a:p>
            <a:pPr algn="ctr"/>
            <a:r>
              <a:rPr lang="zh-CN" altLang="en-US" sz="1400" dirty="0" smtClean="0">
                <a:solidFill>
                  <a:schemeClr val="tx1"/>
                </a:solidFill>
                <a:latin typeface="微软雅黑" pitchFamily="34" charset="-122"/>
                <a:ea typeface="微软雅黑" pitchFamily="34" charset="-122"/>
              </a:rPr>
              <a:t>触屏操控</a:t>
            </a:r>
            <a:endParaRPr lang="zh-CN" altLang="en-US" sz="1400" dirty="0">
              <a:solidFill>
                <a:schemeClr val="tx1"/>
              </a:solidFill>
              <a:latin typeface="微软雅黑" pitchFamily="34" charset="-122"/>
              <a:ea typeface="微软雅黑"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0648" y="344489"/>
            <a:ext cx="6408712" cy="648071"/>
            <a:chOff x="260648" y="344489"/>
            <a:chExt cx="6408712" cy="648071"/>
          </a:xfrm>
        </p:grpSpPr>
        <p:grpSp>
          <p:nvGrpSpPr>
            <p:cNvPr id="5" name="组合 4"/>
            <p:cNvGrpSpPr/>
            <p:nvPr/>
          </p:nvGrpSpPr>
          <p:grpSpPr>
            <a:xfrm>
              <a:off x="260648" y="344489"/>
              <a:ext cx="1440160" cy="637783"/>
              <a:chOff x="262321" y="3789040"/>
              <a:chExt cx="1224136" cy="446448"/>
            </a:xfrm>
          </p:grpSpPr>
          <p:grpSp>
            <p:nvGrpSpPr>
              <p:cNvPr id="8" name="组合 26"/>
              <p:cNvGrpSpPr/>
              <p:nvPr/>
            </p:nvGrpSpPr>
            <p:grpSpPr>
              <a:xfrm>
                <a:off x="395536" y="3789040"/>
                <a:ext cx="1004045" cy="394619"/>
                <a:chOff x="2383712" y="6344800"/>
                <a:chExt cx="1004045" cy="394619"/>
              </a:xfrm>
            </p:grpSpPr>
            <p:sp>
              <p:nvSpPr>
                <p:cNvPr id="10" name="object 1"/>
                <p:cNvSpPr/>
                <p:nvPr/>
              </p:nvSpPr>
              <p:spPr>
                <a:xfrm>
                  <a:off x="2383712" y="6344800"/>
                  <a:ext cx="435573" cy="301859"/>
                </a:xfrm>
                <a:prstGeom prst="rect">
                  <a:avLst/>
                </a:prstGeom>
                <a:blipFill>
                  <a:blip r:embed="rId2" cstate="print"/>
                  <a:stretch>
                    <a:fillRect/>
                  </a:stretch>
                </a:blipFill>
              </p:spPr>
              <p:txBody>
                <a:bodyPr wrap="square" lIns="0" tIns="0" rIns="0" bIns="0" rtlCol="0">
                  <a:spAutoFit/>
                </a:bodyPr>
                <a:lstStyle/>
                <a:p>
                  <a:endParaRPr/>
                </a:p>
              </p:txBody>
            </p:sp>
            <p:sp>
              <p:nvSpPr>
                <p:cNvPr id="11" name="object 2"/>
                <p:cNvSpPr/>
                <p:nvPr/>
              </p:nvSpPr>
              <p:spPr>
                <a:xfrm>
                  <a:off x="2846922" y="6368793"/>
                  <a:ext cx="529377" cy="184246"/>
                </a:xfrm>
                <a:prstGeom prst="rect">
                  <a:avLst/>
                </a:prstGeom>
                <a:blipFill>
                  <a:blip r:embed="rId3" cstate="print"/>
                  <a:stretch>
                    <a:fillRect/>
                  </a:stretch>
                </a:blipFill>
              </p:spPr>
              <p:txBody>
                <a:bodyPr wrap="square" lIns="0" tIns="0" rIns="0" bIns="0" rtlCol="0">
                  <a:spAutoFit/>
                </a:bodyPr>
                <a:lstStyle/>
                <a:p>
                  <a:endParaRPr/>
                </a:p>
              </p:txBody>
            </p:sp>
            <p:sp>
              <p:nvSpPr>
                <p:cNvPr id="12" name="object 3"/>
                <p:cNvSpPr/>
                <p:nvPr/>
              </p:nvSpPr>
              <p:spPr>
                <a:xfrm>
                  <a:off x="2840199" y="6576953"/>
                  <a:ext cx="288634" cy="64745"/>
                </a:xfrm>
                <a:prstGeom prst="rect">
                  <a:avLst/>
                </a:prstGeom>
                <a:blipFill>
                  <a:blip r:embed="rId4" cstate="print"/>
                  <a:stretch>
                    <a:fillRect/>
                  </a:stretch>
                </a:blipFill>
              </p:spPr>
              <p:txBody>
                <a:bodyPr wrap="square" lIns="0" tIns="0" rIns="0" bIns="0" rtlCol="0">
                  <a:spAutoFit/>
                </a:bodyPr>
                <a:lstStyle/>
                <a:p>
                  <a:endParaRPr/>
                </a:p>
              </p:txBody>
            </p:sp>
            <p:sp>
              <p:nvSpPr>
                <p:cNvPr id="13" name="object 4"/>
                <p:cNvSpPr/>
                <p:nvPr/>
              </p:nvSpPr>
              <p:spPr>
                <a:xfrm>
                  <a:off x="3167183" y="6575776"/>
                  <a:ext cx="93748" cy="63489"/>
                </a:xfrm>
                <a:prstGeom prst="rect">
                  <a:avLst/>
                </a:prstGeom>
                <a:blipFill>
                  <a:blip r:embed="rId5" cstate="print"/>
                  <a:stretch>
                    <a:fillRect/>
                  </a:stretch>
                </a:blipFill>
              </p:spPr>
              <p:txBody>
                <a:bodyPr wrap="square" lIns="0" tIns="0" rIns="0" bIns="0" rtlCol="0">
                  <a:spAutoFit/>
                </a:bodyPr>
                <a:lstStyle/>
                <a:p>
                  <a:endParaRPr/>
                </a:p>
              </p:txBody>
            </p:sp>
            <p:sp>
              <p:nvSpPr>
                <p:cNvPr id="14" name="object 5"/>
                <p:cNvSpPr/>
                <p:nvPr/>
              </p:nvSpPr>
              <p:spPr>
                <a:xfrm>
                  <a:off x="3210137" y="6575776"/>
                  <a:ext cx="177620" cy="65120"/>
                </a:xfrm>
                <a:prstGeom prst="rect">
                  <a:avLst/>
                </a:prstGeom>
                <a:blipFill>
                  <a:blip r:embed="rId6" cstate="print"/>
                  <a:stretch>
                    <a:fillRect/>
                  </a:stretch>
                </a:blipFill>
              </p:spPr>
              <p:txBody>
                <a:bodyPr wrap="square" lIns="0" tIns="0" rIns="0" bIns="0" rtlCol="0">
                  <a:spAutoFit/>
                </a:bodyPr>
                <a:lstStyle/>
                <a:p>
                  <a:endParaRPr/>
                </a:p>
              </p:txBody>
            </p:sp>
            <p:sp>
              <p:nvSpPr>
                <p:cNvPr id="15" name="object 23"/>
                <p:cNvSpPr txBox="1"/>
                <p:nvPr/>
              </p:nvSpPr>
              <p:spPr>
                <a:xfrm>
                  <a:off x="2771917" y="6578988"/>
                  <a:ext cx="120376" cy="160431"/>
                </a:xfrm>
                <a:prstGeom prst="rect">
                  <a:avLst/>
                </a:prstGeom>
              </p:spPr>
              <p:txBody>
                <a:bodyPr vert="horz" wrap="square" lIns="0" tIns="0" rIns="0" bIns="0" rtlCol="0">
                  <a:spAutoFit/>
                </a:bodyPr>
                <a:lstStyle/>
                <a:p>
                  <a:pPr marL="0" marR="0">
                    <a:lnSpc>
                      <a:spcPts val="570"/>
                    </a:lnSpc>
                    <a:spcBef>
                      <a:spcPct val="0"/>
                    </a:spcBef>
                    <a:spcAft>
                      <a:spcPct val="0"/>
                    </a:spcAft>
                  </a:pPr>
                  <a:r>
                    <a:rPr sz="462">
                      <a:solidFill>
                        <a:srgbClr val="EE1C23"/>
                      </a:solidFill>
                      <a:latin typeface="OIKVAV+MyriadPro-Regular"/>
                      <a:cs typeface="OIKVAV+MyriadPro-Regular"/>
                    </a:rPr>
                    <a:t>R</a:t>
                  </a:r>
                </a:p>
              </p:txBody>
            </p:sp>
          </p:grpSp>
          <p:sp>
            <p:nvSpPr>
              <p:cNvPr id="9" name="矩形 8"/>
              <p:cNvSpPr/>
              <p:nvPr/>
            </p:nvSpPr>
            <p:spPr>
              <a:xfrm>
                <a:off x="262321" y="4091472"/>
                <a:ext cx="1224136" cy="144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900" dirty="0" smtClean="0">
                    <a:solidFill>
                      <a:schemeClr val="tx1"/>
                    </a:solidFill>
                    <a:latin typeface="微软雅黑" pitchFamily="34" charset="-122"/>
                    <a:ea typeface="微软雅黑" pitchFamily="34" charset="-122"/>
                  </a:rPr>
                  <a:t>www.lengguang.com</a:t>
                </a:r>
                <a:endParaRPr lang="zh-CN" altLang="en-US" sz="900" dirty="0">
                  <a:solidFill>
                    <a:schemeClr val="tx1"/>
                  </a:solidFill>
                  <a:latin typeface="微软雅黑" pitchFamily="34" charset="-122"/>
                  <a:ea typeface="微软雅黑" pitchFamily="34" charset="-122"/>
                </a:endParaRPr>
              </a:p>
            </p:txBody>
          </p:sp>
        </p:grpSp>
        <p:cxnSp>
          <p:nvCxnSpPr>
            <p:cNvPr id="6" name="直接连接符 5"/>
            <p:cNvCxnSpPr/>
            <p:nvPr/>
          </p:nvCxnSpPr>
          <p:spPr>
            <a:xfrm>
              <a:off x="260648" y="992560"/>
              <a:ext cx="6408712"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object 7"/>
            <p:cNvSpPr/>
            <p:nvPr/>
          </p:nvSpPr>
          <p:spPr>
            <a:xfrm>
              <a:off x="5877272" y="416496"/>
              <a:ext cx="683604" cy="396242"/>
            </a:xfrm>
            <a:prstGeom prst="rect">
              <a:avLst/>
            </a:prstGeom>
            <a:blipFill>
              <a:blip r:embed="rId7" cstate="print"/>
              <a:stretch>
                <a:fillRect/>
              </a:stretch>
            </a:blipFill>
          </p:spPr>
          <p:txBody>
            <a:bodyPr wrap="square" lIns="0" tIns="0" rIns="0" bIns="0" rtlCol="0">
              <a:spAutoFit/>
            </a:bodyPr>
            <a:lstStyle/>
            <a:p>
              <a:endParaRPr/>
            </a:p>
          </p:txBody>
        </p:sp>
      </p:grpSp>
      <p:graphicFrame>
        <p:nvGraphicFramePr>
          <p:cNvPr id="16" name="表格 15"/>
          <p:cNvGraphicFramePr>
            <a:graphicFrameLocks noGrp="1"/>
          </p:cNvGraphicFramePr>
          <p:nvPr/>
        </p:nvGraphicFramePr>
        <p:xfrm>
          <a:off x="1484784" y="1208584"/>
          <a:ext cx="3600400" cy="5301912"/>
        </p:xfrm>
        <a:graphic>
          <a:graphicData uri="http://schemas.openxmlformats.org/drawingml/2006/table">
            <a:tbl>
              <a:tblPr firstRow="1" bandRow="1">
                <a:tableStyleId>{073A0DAA-6AF3-43AB-8588-CEC1D06C72B9}</a:tableStyleId>
              </a:tblPr>
              <a:tblGrid>
                <a:gridCol w="1200134"/>
                <a:gridCol w="2400266"/>
              </a:tblGrid>
              <a:tr h="189354">
                <a:tc gridSpan="2">
                  <a:txBody>
                    <a:bodyPr/>
                    <a:lstStyle/>
                    <a:p>
                      <a:r>
                        <a:rPr lang="en-US" altLang="zh-CN" sz="600" dirty="0" smtClean="0"/>
                        <a:t>UV7600</a:t>
                      </a:r>
                      <a:r>
                        <a:rPr lang="zh-CN" altLang="en-US" sz="600" dirty="0" smtClean="0"/>
                        <a:t>性能指标</a:t>
                      </a:r>
                      <a:endParaRPr lang="zh-CN" altLang="en-US" sz="600" dirty="0">
                        <a:latin typeface="微软雅黑" pitchFamily="34" charset="-122"/>
                        <a:ea typeface="微软雅黑" pitchFamily="34" charset="-122"/>
                      </a:endParaRPr>
                    </a:p>
                  </a:txBody>
                  <a:tcPr/>
                </a:tc>
                <a:tc hMerge="1">
                  <a:txBody>
                    <a:bodyPr/>
                    <a:lstStyle/>
                    <a:p>
                      <a:endParaRPr lang="zh-CN" altLang="en-US" sz="1050" dirty="0">
                        <a:latin typeface="微软雅黑" pitchFamily="34" charset="-122"/>
                        <a:ea typeface="微软雅黑" pitchFamily="34" charset="-122"/>
                      </a:endParaRPr>
                    </a:p>
                  </a:txBody>
                  <a:tcPr/>
                </a:tc>
              </a:tr>
              <a:tr h="189354">
                <a:tc>
                  <a:txBody>
                    <a:bodyPr/>
                    <a:lstStyle/>
                    <a:p>
                      <a:r>
                        <a:rPr lang="zh-CN" altLang="en-US" sz="600" dirty="0" smtClean="0"/>
                        <a:t>型号</a:t>
                      </a:r>
                      <a:endParaRPr lang="zh-CN" altLang="en-US" sz="600" dirty="0">
                        <a:latin typeface="微软雅黑" pitchFamily="34" charset="-122"/>
                        <a:ea typeface="微软雅黑" pitchFamily="34" charset="-122"/>
                      </a:endParaRPr>
                    </a:p>
                  </a:txBody>
                  <a:tcPr/>
                </a:tc>
                <a:tc>
                  <a:txBody>
                    <a:bodyPr/>
                    <a:lstStyle/>
                    <a:p>
                      <a:r>
                        <a:rPr lang="en-US" altLang="zh-CN" sz="600" dirty="0" smtClean="0"/>
                        <a:t>UV7600</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光学系统</a:t>
                      </a:r>
                      <a:endParaRPr lang="zh-CN" altLang="en-US" sz="600" dirty="0">
                        <a:latin typeface="微软雅黑" pitchFamily="34" charset="-122"/>
                        <a:ea typeface="微软雅黑" pitchFamily="34" charset="-122"/>
                      </a:endParaRPr>
                    </a:p>
                  </a:txBody>
                  <a:tcPr/>
                </a:tc>
                <a:tc>
                  <a:txBody>
                    <a:bodyPr/>
                    <a:lstStyle/>
                    <a:p>
                      <a:r>
                        <a:rPr lang="zh-CN" altLang="en-US" sz="600" dirty="0" smtClean="0"/>
                        <a:t>光学双光束</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单色器系统</a:t>
                      </a:r>
                      <a:endParaRPr lang="zh-CN" altLang="en-US" sz="600" dirty="0">
                        <a:latin typeface="微软雅黑" pitchFamily="34" charset="-122"/>
                        <a:ea typeface="微软雅黑" pitchFamily="34" charset="-122"/>
                      </a:endParaRPr>
                    </a:p>
                  </a:txBody>
                  <a:tcPr/>
                </a:tc>
                <a:tc>
                  <a:txBody>
                    <a:bodyPr/>
                    <a:lstStyle/>
                    <a:p>
                      <a:r>
                        <a:rPr lang="en-US" altLang="zh-CN" sz="600" dirty="0" smtClean="0"/>
                        <a:t>Czerny-Turner</a:t>
                      </a:r>
                      <a:r>
                        <a:rPr lang="zh-CN" altLang="en-US" sz="600" baseline="0" dirty="0" smtClean="0"/>
                        <a:t>单色器</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光栅</a:t>
                      </a:r>
                      <a:endParaRPr lang="zh-CN" altLang="en-US" sz="600" dirty="0">
                        <a:latin typeface="微软雅黑" pitchFamily="34" charset="-122"/>
                        <a:ea typeface="微软雅黑" pitchFamily="34" charset="-122"/>
                      </a:endParaRPr>
                    </a:p>
                  </a:txBody>
                  <a:tcPr/>
                </a:tc>
                <a:tc>
                  <a:txBody>
                    <a:bodyPr/>
                    <a:lstStyle/>
                    <a:p>
                      <a:r>
                        <a:rPr lang="en-US" altLang="zh-CN" sz="600" dirty="0" smtClean="0"/>
                        <a:t>1200</a:t>
                      </a:r>
                      <a:r>
                        <a:rPr lang="zh-CN" altLang="en-US" sz="600" dirty="0" smtClean="0"/>
                        <a:t>线</a:t>
                      </a:r>
                      <a:r>
                        <a:rPr lang="en-US" altLang="zh-CN" sz="600" dirty="0" smtClean="0"/>
                        <a:t>/</a:t>
                      </a:r>
                      <a:r>
                        <a:rPr lang="zh-CN" altLang="en-US" sz="600" dirty="0" smtClean="0"/>
                        <a:t>毫米</a:t>
                      </a:r>
                      <a:r>
                        <a:rPr lang="zh-CN" altLang="en-US" sz="600" baseline="0" dirty="0" smtClean="0"/>
                        <a:t>高品质全息光栅</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波长范围</a:t>
                      </a:r>
                      <a:endParaRPr lang="zh-CN" altLang="en-US" sz="600" dirty="0">
                        <a:latin typeface="微软雅黑" pitchFamily="34" charset="-122"/>
                        <a:ea typeface="微软雅黑" pitchFamily="34" charset="-122"/>
                      </a:endParaRPr>
                    </a:p>
                  </a:txBody>
                  <a:tcPr/>
                </a:tc>
                <a:tc>
                  <a:txBody>
                    <a:bodyPr/>
                    <a:lstStyle/>
                    <a:p>
                      <a:r>
                        <a:rPr lang="en-US" altLang="zh-CN" sz="600" dirty="0" smtClean="0"/>
                        <a:t>190nm~1100nm</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光谱带宽</a:t>
                      </a:r>
                      <a:endParaRPr lang="zh-CN" altLang="en-US" sz="600" dirty="0">
                        <a:latin typeface="微软雅黑" pitchFamily="34" charset="-122"/>
                        <a:ea typeface="微软雅黑" pitchFamily="34" charset="-122"/>
                      </a:endParaRPr>
                    </a:p>
                  </a:txBody>
                  <a:tcPr/>
                </a:tc>
                <a:tc>
                  <a:txBody>
                    <a:bodyPr/>
                    <a:lstStyle/>
                    <a:p>
                      <a:r>
                        <a:rPr lang="en-US" altLang="zh-CN" sz="600" dirty="0" smtClean="0"/>
                        <a:t>0.5nm~6nm</a:t>
                      </a:r>
                      <a:r>
                        <a:rPr lang="zh-CN" altLang="en-US" sz="600" dirty="0" smtClean="0"/>
                        <a:t>连续可变（</a:t>
                      </a:r>
                      <a:r>
                        <a:rPr lang="en-US" altLang="zh-CN" sz="600" dirty="0" smtClean="0"/>
                        <a:t>0.1nm</a:t>
                      </a:r>
                      <a:r>
                        <a:rPr lang="zh-CN" altLang="en-US" sz="600" dirty="0" smtClean="0"/>
                        <a:t>间隔）</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波长准确性</a:t>
                      </a:r>
                      <a:endParaRPr lang="zh-CN" altLang="en-US" sz="600" dirty="0">
                        <a:latin typeface="微软雅黑" pitchFamily="34" charset="-122"/>
                        <a:ea typeface="微软雅黑" pitchFamily="34" charset="-122"/>
                      </a:endParaRPr>
                    </a:p>
                  </a:txBody>
                  <a:tcPr/>
                </a:tc>
                <a:tc>
                  <a:txBody>
                    <a:bodyPr/>
                    <a:lstStyle/>
                    <a:p>
                      <a:r>
                        <a:rPr lang="en-US" altLang="zh-CN" sz="600" dirty="0" smtClean="0"/>
                        <a:t>±0.3nm</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波长重复性</a:t>
                      </a:r>
                      <a:endParaRPr lang="zh-CN" altLang="en-US" sz="600" dirty="0">
                        <a:latin typeface="微软雅黑" pitchFamily="34" charset="-122"/>
                        <a:ea typeface="微软雅黑" pitchFamily="34" charset="-122"/>
                      </a:endParaRPr>
                    </a:p>
                  </a:txBody>
                  <a:tcPr/>
                </a:tc>
                <a:tc>
                  <a:txBody>
                    <a:bodyPr/>
                    <a:lstStyle/>
                    <a:p>
                      <a:r>
                        <a:rPr lang="zh-CN" altLang="en-US" sz="600" dirty="0" smtClean="0"/>
                        <a:t>≤</a:t>
                      </a:r>
                      <a:r>
                        <a:rPr lang="en-US" altLang="zh-CN" sz="600" dirty="0" smtClean="0"/>
                        <a:t>0.1nm</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透射比准确度</a:t>
                      </a:r>
                      <a:endParaRPr lang="zh-CN" altLang="en-US" sz="600" dirty="0">
                        <a:latin typeface="微软雅黑" pitchFamily="34" charset="-122"/>
                        <a:ea typeface="微软雅黑" pitchFamily="34" charset="-122"/>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600" dirty="0" smtClean="0"/>
                        <a:t>±0.3%</a:t>
                      </a:r>
                      <a:endParaRPr lang="zh-CN" altLang="en-US" sz="600" dirty="0" smtClean="0">
                        <a:latin typeface="微软雅黑" pitchFamily="34" charset="-122"/>
                        <a:ea typeface="微软雅黑" pitchFamily="34" charset="-122"/>
                      </a:endParaRPr>
                    </a:p>
                  </a:txBody>
                  <a:tcPr/>
                </a:tc>
              </a:tr>
              <a:tr h="189354">
                <a:tc>
                  <a:txBody>
                    <a:bodyPr/>
                    <a:lstStyle/>
                    <a:p>
                      <a:r>
                        <a:rPr lang="zh-CN" altLang="en-US" sz="600" dirty="0" smtClean="0"/>
                        <a:t>透射比重复性</a:t>
                      </a:r>
                      <a:endParaRPr lang="zh-CN" altLang="en-US" sz="600" dirty="0">
                        <a:latin typeface="微软雅黑" pitchFamily="34" charset="-122"/>
                        <a:ea typeface="微软雅黑" pitchFamily="34" charset="-122"/>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600" dirty="0" smtClean="0"/>
                        <a:t>≤</a:t>
                      </a:r>
                      <a:r>
                        <a:rPr lang="en-US" altLang="zh-CN" sz="600" dirty="0" smtClean="0"/>
                        <a:t>0.1%</a:t>
                      </a:r>
                      <a:endParaRPr lang="zh-CN" altLang="en-US" sz="600" dirty="0" smtClean="0">
                        <a:latin typeface="微软雅黑" pitchFamily="34" charset="-122"/>
                        <a:ea typeface="微软雅黑" pitchFamily="34" charset="-122"/>
                      </a:endParaRPr>
                    </a:p>
                  </a:txBody>
                  <a:tcPr/>
                </a:tc>
              </a:tr>
              <a:tr h="189354">
                <a:tc>
                  <a:txBody>
                    <a:bodyPr/>
                    <a:lstStyle/>
                    <a:p>
                      <a:r>
                        <a:rPr lang="zh-CN" altLang="en-US" sz="600" dirty="0" smtClean="0"/>
                        <a:t>杂散光</a:t>
                      </a:r>
                      <a:endParaRPr lang="zh-CN" altLang="en-US" sz="600" dirty="0">
                        <a:latin typeface="微软雅黑" pitchFamily="34" charset="-122"/>
                        <a:ea typeface="微软雅黑" pitchFamily="34" charset="-122"/>
                      </a:endParaRPr>
                    </a:p>
                  </a:txBody>
                  <a:tcPr/>
                </a:tc>
                <a:tc>
                  <a:txBody>
                    <a:bodyPr/>
                    <a:lstStyle/>
                    <a:p>
                      <a:r>
                        <a:rPr lang="zh-CN" altLang="en-US" sz="600" dirty="0" smtClean="0"/>
                        <a:t>≤</a:t>
                      </a:r>
                      <a:r>
                        <a:rPr lang="en-US" altLang="zh-CN" sz="600" dirty="0" smtClean="0"/>
                        <a:t>0.03%</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噪声</a:t>
                      </a:r>
                      <a:endParaRPr lang="zh-CN" altLang="en-US" sz="600" dirty="0">
                        <a:latin typeface="微软雅黑" pitchFamily="34" charset="-122"/>
                        <a:ea typeface="微软雅黑" pitchFamily="34" charset="-122"/>
                      </a:endParaRPr>
                    </a:p>
                  </a:txBody>
                  <a:tcPr/>
                </a:tc>
                <a:tc>
                  <a:txBody>
                    <a:bodyPr/>
                    <a:lstStyle/>
                    <a:p>
                      <a:r>
                        <a:rPr lang="zh-CN" altLang="en-US" sz="600" dirty="0" smtClean="0"/>
                        <a:t>≤</a:t>
                      </a:r>
                      <a:r>
                        <a:rPr lang="en-US" altLang="zh-CN" sz="600" dirty="0" smtClean="0"/>
                        <a:t>0.1%T</a:t>
                      </a:r>
                      <a:r>
                        <a:rPr lang="zh-CN" altLang="en-US" sz="600" dirty="0" smtClean="0"/>
                        <a:t>（</a:t>
                      </a:r>
                      <a:r>
                        <a:rPr lang="en-US" altLang="zh-CN" sz="600" dirty="0" smtClean="0"/>
                        <a:t>100%T)</a:t>
                      </a:r>
                      <a:r>
                        <a:rPr lang="zh-CN" altLang="en-US" sz="600" dirty="0" smtClean="0"/>
                        <a:t>，≤</a:t>
                      </a:r>
                      <a:r>
                        <a:rPr lang="en-US" altLang="zh-CN" sz="600" dirty="0" smtClean="0"/>
                        <a:t>0.05%T</a:t>
                      </a:r>
                      <a:r>
                        <a:rPr lang="zh-CN" altLang="en-US" sz="600" dirty="0" smtClean="0"/>
                        <a:t>（</a:t>
                      </a:r>
                      <a:r>
                        <a:rPr lang="en-US" altLang="zh-CN" sz="600" dirty="0" smtClean="0"/>
                        <a:t>0%T</a:t>
                      </a:r>
                      <a:r>
                        <a:rPr lang="zh-CN" altLang="en-US" sz="600" dirty="0" smtClean="0"/>
                        <a:t>）</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基线平直度</a:t>
                      </a:r>
                      <a:endParaRPr lang="zh-CN" altLang="en-US" sz="600" dirty="0">
                        <a:latin typeface="微软雅黑" pitchFamily="34" charset="-122"/>
                        <a:ea typeface="微软雅黑" pitchFamily="34" charset="-122"/>
                      </a:endParaRPr>
                    </a:p>
                  </a:txBody>
                  <a:tcPr/>
                </a:tc>
                <a:tc>
                  <a:txBody>
                    <a:bodyPr/>
                    <a:lstStyle/>
                    <a:p>
                      <a:r>
                        <a:rPr lang="en-US" altLang="zh-CN" sz="600" dirty="0" smtClean="0"/>
                        <a:t>±0.0008A</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基线暗噪声</a:t>
                      </a:r>
                      <a:endParaRPr lang="zh-CN" altLang="en-US" sz="600" dirty="0">
                        <a:latin typeface="微软雅黑" pitchFamily="34" charset="-122"/>
                        <a:ea typeface="微软雅黑" pitchFamily="34" charset="-122"/>
                      </a:endParaRPr>
                    </a:p>
                  </a:txBody>
                  <a:tcPr/>
                </a:tc>
                <a:tc>
                  <a:txBody>
                    <a:bodyPr/>
                    <a:lstStyle/>
                    <a:p>
                      <a:r>
                        <a:rPr lang="en-US" altLang="zh-CN" sz="600" dirty="0" smtClean="0"/>
                        <a:t>±0.1%T</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漂移</a:t>
                      </a:r>
                      <a:endParaRPr lang="zh-CN" altLang="en-US" sz="600" dirty="0">
                        <a:latin typeface="微软雅黑" pitchFamily="34" charset="-122"/>
                        <a:ea typeface="微软雅黑" pitchFamily="34" charset="-122"/>
                      </a:endParaRPr>
                    </a:p>
                  </a:txBody>
                  <a:tcPr/>
                </a:tc>
                <a:tc>
                  <a:txBody>
                    <a:bodyPr/>
                    <a:lstStyle/>
                    <a:p>
                      <a:r>
                        <a:rPr lang="zh-CN" altLang="en-US" sz="600" dirty="0" smtClean="0"/>
                        <a:t>≤</a:t>
                      </a:r>
                      <a:r>
                        <a:rPr lang="en-US" altLang="zh-CN" sz="600" dirty="0" smtClean="0"/>
                        <a:t>0.0005Abs/h</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测光方式</a:t>
                      </a:r>
                      <a:endParaRPr lang="zh-CN" altLang="en-US" sz="600" dirty="0">
                        <a:latin typeface="微软雅黑" pitchFamily="34" charset="-122"/>
                        <a:ea typeface="微软雅黑" pitchFamily="34" charset="-122"/>
                      </a:endParaRPr>
                    </a:p>
                  </a:txBody>
                  <a:tcPr/>
                </a:tc>
                <a:tc>
                  <a:txBody>
                    <a:bodyPr/>
                    <a:lstStyle/>
                    <a:p>
                      <a:r>
                        <a:rPr lang="zh-CN" altLang="en-US" sz="600" dirty="0" smtClean="0"/>
                        <a:t>透过率，吸光度，能量</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光度范围</a:t>
                      </a:r>
                      <a:endParaRPr lang="zh-CN" altLang="en-US" sz="600" dirty="0">
                        <a:latin typeface="微软雅黑" pitchFamily="34" charset="-122"/>
                        <a:ea typeface="微软雅黑" pitchFamily="34" charset="-122"/>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600" dirty="0" smtClean="0"/>
                        <a:t>-0.00~200.0</a:t>
                      </a:r>
                      <a:r>
                        <a:rPr lang="zh-CN" altLang="en-US" sz="600" dirty="0" smtClean="0"/>
                        <a:t>（</a:t>
                      </a:r>
                      <a:r>
                        <a:rPr lang="en-US" altLang="zh-CN" sz="600" dirty="0" smtClean="0"/>
                        <a:t>%T</a:t>
                      </a:r>
                      <a:r>
                        <a:rPr lang="zh-CN" altLang="en-US" sz="600" dirty="0" smtClean="0"/>
                        <a:t>）   </a:t>
                      </a:r>
                      <a:r>
                        <a:rPr lang="en-US" altLang="zh-CN" sz="600" dirty="0" smtClean="0"/>
                        <a:t>-4.0~4.0</a:t>
                      </a:r>
                      <a:r>
                        <a:rPr lang="zh-CN" altLang="en-US" sz="600" dirty="0" smtClean="0"/>
                        <a:t>（</a:t>
                      </a:r>
                      <a:r>
                        <a:rPr lang="en-US" altLang="zh-CN" sz="600" dirty="0" smtClean="0"/>
                        <a:t>A</a:t>
                      </a:r>
                      <a:r>
                        <a:rPr lang="zh-CN" altLang="en-US" sz="600" dirty="0" smtClean="0"/>
                        <a:t>）</a:t>
                      </a:r>
                      <a:endParaRPr lang="zh-CN" altLang="en-US" sz="600" dirty="0">
                        <a:latin typeface="微软雅黑" pitchFamily="34" charset="-122"/>
                        <a:ea typeface="微软雅黑" pitchFamily="34" charset="-122"/>
                      </a:endParaRPr>
                    </a:p>
                  </a:txBody>
                  <a:tcPr/>
                </a:tc>
              </a:tr>
              <a:tr h="189354">
                <a:tc>
                  <a:txBody>
                    <a:bodyPr/>
                    <a:lstStyle/>
                    <a:p>
                      <a:pPr marL="0" algn="l" defTabSz="914400" rtl="0" eaLnBrk="1" latinLnBrk="0" hangingPunct="1"/>
                      <a:r>
                        <a:rPr lang="zh-CN" altLang="en-US" sz="600" kern="1200" dirty="0" smtClean="0"/>
                        <a:t>扫描速度</a:t>
                      </a:r>
                      <a:endParaRPr lang="zh-CN" altLang="en-US" sz="600" kern="1200" dirty="0" smtClean="0">
                        <a:solidFill>
                          <a:schemeClr val="tx1"/>
                        </a:solidFill>
                        <a:latin typeface="微软雅黑" pitchFamily="34" charset="-122"/>
                        <a:ea typeface="微软雅黑" pitchFamily="34" charset="-122"/>
                        <a:cs typeface="+mn-cs"/>
                      </a:endParaRPr>
                    </a:p>
                  </a:txBody>
                  <a:tcPr/>
                </a:tc>
                <a:tc>
                  <a:txBody>
                    <a:bodyPr/>
                    <a:lstStyle/>
                    <a:p>
                      <a:pPr marL="0" algn="l" defTabSz="914400" rtl="0" eaLnBrk="1" latinLnBrk="0" hangingPunct="1"/>
                      <a:r>
                        <a:rPr lang="zh-CN" altLang="en-US" sz="600" kern="1200" dirty="0" smtClean="0"/>
                        <a:t>高</a:t>
                      </a:r>
                      <a:r>
                        <a:rPr lang="en-US" altLang="zh-CN" sz="600" kern="1200" dirty="0" smtClean="0"/>
                        <a:t>/</a:t>
                      </a:r>
                      <a:r>
                        <a:rPr lang="zh-CN" altLang="en-US" sz="600" kern="1200" dirty="0" smtClean="0"/>
                        <a:t>中</a:t>
                      </a:r>
                      <a:r>
                        <a:rPr lang="en-US" altLang="zh-CN" sz="600" kern="1200" dirty="0" smtClean="0"/>
                        <a:t>/</a:t>
                      </a:r>
                      <a:r>
                        <a:rPr lang="zh-CN" altLang="en-US" sz="600" kern="1200" dirty="0" smtClean="0"/>
                        <a:t>低</a:t>
                      </a:r>
                      <a:r>
                        <a:rPr lang="en-US" altLang="zh-CN" sz="600" kern="1200" dirty="0" smtClean="0"/>
                        <a:t>/</a:t>
                      </a:r>
                      <a:r>
                        <a:rPr lang="zh-CN" altLang="en-US" sz="600" kern="1200" dirty="0" smtClean="0"/>
                        <a:t>极低 四档可调</a:t>
                      </a:r>
                      <a:endParaRPr lang="zh-CN" altLang="en-US" sz="600" kern="1200" dirty="0" smtClean="0">
                        <a:solidFill>
                          <a:schemeClr val="tx1"/>
                        </a:solidFill>
                        <a:latin typeface="微软雅黑" pitchFamily="34" charset="-122"/>
                        <a:ea typeface="微软雅黑" pitchFamily="34" charset="-122"/>
                        <a:cs typeface="+mn-cs"/>
                      </a:endParaRPr>
                    </a:p>
                  </a:txBody>
                  <a:tcPr/>
                </a:tc>
              </a:tr>
              <a:tr h="189354">
                <a:tc>
                  <a:txBody>
                    <a:bodyPr/>
                    <a:lstStyle/>
                    <a:p>
                      <a:pPr marL="0" algn="l" defTabSz="914400" rtl="0" eaLnBrk="1" latinLnBrk="0" hangingPunct="1"/>
                      <a:r>
                        <a:rPr lang="zh-CN" altLang="en-US" sz="600" kern="1200" dirty="0" smtClean="0">
                          <a:solidFill>
                            <a:schemeClr val="tx1"/>
                          </a:solidFill>
                          <a:latin typeface="微软雅黑" pitchFamily="34" charset="-122"/>
                          <a:ea typeface="微软雅黑" pitchFamily="34" charset="-122"/>
                          <a:cs typeface="+mn-cs"/>
                        </a:rPr>
                        <a:t>波长扫描间隔</a:t>
                      </a:r>
                    </a:p>
                  </a:txBody>
                  <a:tcPr/>
                </a:tc>
                <a:tc>
                  <a:txBody>
                    <a:bodyPr/>
                    <a:lstStyle/>
                    <a:p>
                      <a:pPr marL="0" algn="l" defTabSz="914400" rtl="0" eaLnBrk="1" latinLnBrk="0" hangingPunct="1"/>
                      <a:r>
                        <a:rPr lang="en-US" altLang="zh-CN" sz="600" kern="1200" dirty="0" smtClean="0">
                          <a:solidFill>
                            <a:schemeClr val="tx1"/>
                          </a:solidFill>
                          <a:latin typeface="微软雅黑" pitchFamily="34" charset="-122"/>
                          <a:ea typeface="微软雅黑" pitchFamily="34" charset="-122"/>
                          <a:cs typeface="+mn-cs"/>
                        </a:rPr>
                        <a:t>0.05/0.1/0.2/0.5/1/2 nm</a:t>
                      </a:r>
                    </a:p>
                  </a:txBody>
                  <a:tcPr/>
                </a:tc>
              </a:tr>
              <a:tr h="189354">
                <a:tc>
                  <a:txBody>
                    <a:bodyPr/>
                    <a:lstStyle/>
                    <a:p>
                      <a:r>
                        <a:rPr lang="zh-CN" altLang="en-US" sz="600" dirty="0" smtClean="0"/>
                        <a:t>光源</a:t>
                      </a:r>
                      <a:endParaRPr lang="zh-CN" altLang="en-US" sz="600" dirty="0">
                        <a:latin typeface="微软雅黑" pitchFamily="34" charset="-122"/>
                        <a:ea typeface="微软雅黑" pitchFamily="34" charset="-122"/>
                      </a:endParaRPr>
                    </a:p>
                  </a:txBody>
                  <a:tcPr/>
                </a:tc>
                <a:tc>
                  <a:txBody>
                    <a:bodyPr/>
                    <a:lstStyle/>
                    <a:p>
                      <a:r>
                        <a:rPr lang="zh-CN" altLang="en-US" sz="600" dirty="0" smtClean="0"/>
                        <a:t>日本滨松长寿命氘灯，进口长寿命卤钨灯</a:t>
                      </a:r>
                      <a:endParaRPr lang="zh-CN" altLang="en-US" sz="600" dirty="0">
                        <a:latin typeface="微软雅黑" pitchFamily="34" charset="-122"/>
                        <a:ea typeface="微软雅黑" pitchFamily="34" charset="-122"/>
                      </a:endParaRPr>
                    </a:p>
                  </a:txBody>
                  <a:tcPr/>
                </a:tc>
              </a:tr>
              <a:tr h="189354">
                <a:tc>
                  <a:txBody>
                    <a:bodyPr/>
                    <a:lstStyle/>
                    <a:p>
                      <a:r>
                        <a:rPr lang="zh-CN" altLang="en-US" sz="600" dirty="0" smtClean="0"/>
                        <a:t>光源转换</a:t>
                      </a:r>
                      <a:endParaRPr lang="zh-CN" altLang="en-US" sz="600" dirty="0">
                        <a:latin typeface="微软雅黑" pitchFamily="34" charset="-122"/>
                        <a:ea typeface="微软雅黑" pitchFamily="34" charset="-122"/>
                      </a:endParaRPr>
                    </a:p>
                  </a:txBody>
                  <a:tcPr/>
                </a:tc>
                <a:tc>
                  <a:txBody>
                    <a:bodyPr/>
                    <a:lstStyle/>
                    <a:p>
                      <a:r>
                        <a:rPr lang="zh-CN" altLang="en-US" sz="600" dirty="0" smtClean="0"/>
                        <a:t>自动切换，转换镜自动查找最佳位置</a:t>
                      </a:r>
                      <a:endParaRPr lang="zh-CN" altLang="en-US" sz="600" dirty="0">
                        <a:latin typeface="微软雅黑" pitchFamily="34" charset="-122"/>
                        <a:ea typeface="微软雅黑" pitchFamily="34" charset="-122"/>
                      </a:endParaRPr>
                    </a:p>
                  </a:txBody>
                  <a:tcPr/>
                </a:tc>
              </a:tr>
              <a:tr h="189354">
                <a:tc>
                  <a:txBody>
                    <a:bodyPr/>
                    <a:lstStyle/>
                    <a:p>
                      <a:pPr marL="0" algn="l" defTabSz="914400" rtl="0" eaLnBrk="1" latinLnBrk="0" hangingPunct="1"/>
                      <a:r>
                        <a:rPr lang="zh-CN" altLang="en-US" sz="600" kern="1200" dirty="0" smtClean="0"/>
                        <a:t>检测器</a:t>
                      </a:r>
                      <a:endParaRPr lang="zh-CN" altLang="en-US" sz="600" kern="1200" dirty="0" smtClean="0">
                        <a:solidFill>
                          <a:schemeClr val="tx1"/>
                        </a:solidFill>
                        <a:latin typeface="+mn-lt"/>
                        <a:ea typeface="+mn-ea"/>
                        <a:cs typeface="+mn-cs"/>
                      </a:endParaRPr>
                    </a:p>
                  </a:txBody>
                  <a:tcPr/>
                </a:tc>
                <a:tc>
                  <a:txBody>
                    <a:bodyPr/>
                    <a:lstStyle/>
                    <a:p>
                      <a:pPr marL="0" algn="l" defTabSz="914400" rtl="0" eaLnBrk="1" latinLnBrk="0" hangingPunct="1"/>
                      <a:r>
                        <a:rPr lang="zh-CN" altLang="en-US" sz="600" kern="1200" dirty="0" smtClean="0"/>
                        <a:t>进口硅光电池</a:t>
                      </a:r>
                      <a:endParaRPr lang="zh-CN" altLang="en-US" sz="600" kern="1200" dirty="0" smtClean="0">
                        <a:solidFill>
                          <a:schemeClr val="tx1"/>
                        </a:solidFill>
                        <a:latin typeface="+mn-lt"/>
                        <a:ea typeface="+mn-ea"/>
                        <a:cs typeface="+mn-cs"/>
                      </a:endParaRPr>
                    </a:p>
                  </a:txBody>
                  <a:tcPr/>
                </a:tc>
              </a:tr>
              <a:tr h="189354">
                <a:tc>
                  <a:txBody>
                    <a:bodyPr/>
                    <a:lstStyle/>
                    <a:p>
                      <a:pPr marL="0" algn="l" defTabSz="914400" rtl="0" eaLnBrk="1" latinLnBrk="0" hangingPunct="1"/>
                      <a:r>
                        <a:rPr lang="zh-CN" altLang="en-US" sz="600" kern="1200" dirty="0" smtClean="0"/>
                        <a:t>显示</a:t>
                      </a:r>
                      <a:endParaRPr lang="zh-CN" altLang="en-US" sz="600" kern="1200" dirty="0" smtClean="0">
                        <a:solidFill>
                          <a:schemeClr val="tx1"/>
                        </a:solidFill>
                        <a:latin typeface="+mn-lt"/>
                        <a:ea typeface="+mn-ea"/>
                        <a:cs typeface="+mn-cs"/>
                      </a:endParaRPr>
                    </a:p>
                  </a:txBody>
                  <a:tcPr/>
                </a:tc>
                <a:tc>
                  <a:txBody>
                    <a:bodyPr/>
                    <a:lstStyle/>
                    <a:p>
                      <a:pPr marL="0" algn="l" defTabSz="914400" rtl="0" eaLnBrk="1" latinLnBrk="0" hangingPunct="1"/>
                      <a:r>
                        <a:rPr lang="en-US" altLang="zh-CN" sz="600" kern="1200" dirty="0" smtClean="0"/>
                        <a:t>7</a:t>
                      </a:r>
                      <a:r>
                        <a:rPr lang="zh-CN" altLang="en-US" sz="600" kern="1200" dirty="0" smtClean="0"/>
                        <a:t>寸大屏幕彩色触控液晶屏</a:t>
                      </a:r>
                      <a:endParaRPr lang="zh-CN" altLang="en-US" sz="600" kern="1200" dirty="0" smtClean="0">
                        <a:solidFill>
                          <a:schemeClr val="tx1"/>
                        </a:solidFill>
                        <a:latin typeface="+mn-lt"/>
                        <a:ea typeface="+mn-ea"/>
                        <a:cs typeface="+mn-cs"/>
                      </a:endParaRPr>
                    </a:p>
                  </a:txBody>
                  <a:tcPr/>
                </a:tc>
              </a:tr>
              <a:tr h="189354">
                <a:tc>
                  <a:txBody>
                    <a:bodyPr/>
                    <a:lstStyle/>
                    <a:p>
                      <a:pPr marL="0" algn="l" defTabSz="914400" rtl="0" eaLnBrk="1" latinLnBrk="0" hangingPunct="1"/>
                      <a:r>
                        <a:rPr lang="zh-CN" altLang="en-US" sz="600" kern="1200" dirty="0" smtClean="0"/>
                        <a:t>数据接口</a:t>
                      </a:r>
                      <a:endParaRPr lang="zh-CN" altLang="en-US" sz="600" kern="1200" dirty="0" smtClean="0">
                        <a:solidFill>
                          <a:schemeClr val="tx1"/>
                        </a:solidFill>
                        <a:latin typeface="+mn-lt"/>
                        <a:ea typeface="+mn-ea"/>
                        <a:cs typeface="+mn-cs"/>
                      </a:endParaRPr>
                    </a:p>
                  </a:txBody>
                  <a:tcPr/>
                </a:tc>
                <a:tc>
                  <a:txBody>
                    <a:bodyPr/>
                    <a:lstStyle/>
                    <a:p>
                      <a:pPr marL="0" algn="l" defTabSz="914400" rtl="0" eaLnBrk="1" latinLnBrk="0" hangingPunct="1"/>
                      <a:r>
                        <a:rPr lang="zh-CN" altLang="en-US" sz="600" kern="1200" dirty="0" smtClean="0"/>
                        <a:t>单机</a:t>
                      </a:r>
                      <a:r>
                        <a:rPr lang="en-US" altLang="zh-CN" sz="600" kern="1200" dirty="0" smtClean="0"/>
                        <a:t>U</a:t>
                      </a:r>
                      <a:r>
                        <a:rPr lang="zh-CN" altLang="en-US" sz="600" kern="1200" dirty="0" smtClean="0"/>
                        <a:t>盘存储</a:t>
                      </a:r>
                      <a:r>
                        <a:rPr lang="en-US" altLang="zh-CN" sz="600" kern="1200" dirty="0" smtClean="0"/>
                        <a:t>/USB</a:t>
                      </a:r>
                      <a:r>
                        <a:rPr lang="zh-CN" altLang="en-US" sz="600" kern="1200" dirty="0" smtClean="0"/>
                        <a:t>计算机联机</a:t>
                      </a:r>
                      <a:endParaRPr lang="zh-CN" altLang="en-US" sz="600" kern="1200" dirty="0" smtClean="0">
                        <a:solidFill>
                          <a:schemeClr val="tx1"/>
                        </a:solidFill>
                        <a:latin typeface="+mn-lt"/>
                        <a:ea typeface="+mn-ea"/>
                        <a:cs typeface="+mn-cs"/>
                      </a:endParaRPr>
                    </a:p>
                  </a:txBody>
                  <a:tcPr/>
                </a:tc>
              </a:tr>
              <a:tr h="189354">
                <a:tc>
                  <a:txBody>
                    <a:bodyPr/>
                    <a:lstStyle/>
                    <a:p>
                      <a:pPr marL="0" algn="l" defTabSz="914400" rtl="0" eaLnBrk="1" latinLnBrk="0" hangingPunct="1"/>
                      <a:r>
                        <a:rPr lang="zh-CN" altLang="en-US" sz="600" kern="1200" dirty="0" smtClean="0"/>
                        <a:t>电源</a:t>
                      </a:r>
                      <a:endParaRPr lang="zh-CN" altLang="en-US" sz="600" kern="1200" dirty="0" smtClean="0">
                        <a:solidFill>
                          <a:schemeClr val="tx1"/>
                        </a:solidFill>
                        <a:latin typeface="+mn-lt"/>
                        <a:ea typeface="+mn-ea"/>
                        <a:cs typeface="+mn-cs"/>
                      </a:endParaRPr>
                    </a:p>
                  </a:txBody>
                  <a:tcPr/>
                </a:tc>
                <a:tc>
                  <a:txBody>
                    <a:bodyPr/>
                    <a:lstStyle/>
                    <a:p>
                      <a:pPr marL="0" algn="l" defTabSz="914400" rtl="0" eaLnBrk="1" latinLnBrk="0" hangingPunct="1"/>
                      <a:r>
                        <a:rPr lang="en-US" altLang="zh-CN" sz="600" kern="1200" dirty="0" smtClean="0"/>
                        <a:t>AC90V~250V</a:t>
                      </a:r>
                      <a:r>
                        <a:rPr lang="zh-CN" altLang="en-US" sz="600" kern="1200" dirty="0" smtClean="0"/>
                        <a:t>，频率</a:t>
                      </a:r>
                      <a:r>
                        <a:rPr lang="en-US" altLang="zh-CN" sz="600" kern="1200" dirty="0" smtClean="0"/>
                        <a:t>50Hz</a:t>
                      </a:r>
                      <a:r>
                        <a:rPr lang="zh-CN" altLang="en-US" sz="600" kern="1200" dirty="0" smtClean="0"/>
                        <a:t>（或</a:t>
                      </a:r>
                      <a:r>
                        <a:rPr lang="en-US" altLang="zh-CN" sz="600" kern="1200" dirty="0" smtClean="0"/>
                        <a:t>60Hz</a:t>
                      </a:r>
                      <a:r>
                        <a:rPr lang="zh-CN" altLang="en-US" sz="600" kern="1200" dirty="0" smtClean="0"/>
                        <a:t>）</a:t>
                      </a:r>
                      <a:endParaRPr lang="en-US" altLang="zh-CN" sz="600" kern="1200" dirty="0" smtClean="0">
                        <a:solidFill>
                          <a:schemeClr val="tx1"/>
                        </a:solidFill>
                        <a:latin typeface="+mn-lt"/>
                        <a:ea typeface="+mn-ea"/>
                        <a:cs typeface="+mn-cs"/>
                      </a:endParaRPr>
                    </a:p>
                  </a:txBody>
                  <a:tcPr/>
                </a:tc>
              </a:tr>
              <a:tr h="1893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600" kern="1200" dirty="0" smtClean="0"/>
                        <a:t>尺寸</a:t>
                      </a:r>
                      <a:endParaRPr lang="zh-CN" altLang="en-US" sz="600" kern="1200" dirty="0" smtClean="0">
                        <a:solidFill>
                          <a:schemeClr val="tx1"/>
                        </a:solidFill>
                        <a:latin typeface="+mn-lt"/>
                        <a:ea typeface="+mn-ea"/>
                        <a:cs typeface="+mn-cs"/>
                      </a:endParaRPr>
                    </a:p>
                  </a:txBody>
                  <a:tcPr/>
                </a:tc>
                <a:tc>
                  <a:txBody>
                    <a:bodyPr/>
                    <a:lstStyle/>
                    <a:p>
                      <a:pPr marL="0" algn="l" defTabSz="914400" rtl="0" eaLnBrk="1" latinLnBrk="0" hangingPunct="1"/>
                      <a:r>
                        <a:rPr lang="en-US" altLang="zh-CN" sz="600" kern="1200" dirty="0" smtClean="0"/>
                        <a:t>600×475×220mm</a:t>
                      </a:r>
                      <a:endParaRPr lang="zh-CN" altLang="en-US" sz="600" kern="1200" dirty="0" smtClean="0">
                        <a:solidFill>
                          <a:schemeClr val="tx1"/>
                        </a:solidFill>
                        <a:latin typeface="+mn-lt"/>
                        <a:ea typeface="+mn-ea"/>
                        <a:cs typeface="+mn-cs"/>
                      </a:endParaRPr>
                    </a:p>
                  </a:txBody>
                  <a:tcPr/>
                </a:tc>
              </a:tr>
              <a:tr h="189354">
                <a:tc>
                  <a:txBody>
                    <a:bodyPr/>
                    <a:lstStyle/>
                    <a:p>
                      <a:r>
                        <a:rPr lang="zh-CN" altLang="en-US" sz="600" dirty="0" smtClean="0"/>
                        <a:t>重量</a:t>
                      </a:r>
                      <a:endParaRPr lang="zh-CN" altLang="en-US" sz="600" dirty="0">
                        <a:latin typeface="微软雅黑" pitchFamily="34" charset="-122"/>
                        <a:ea typeface="微软雅黑" pitchFamily="34" charset="-122"/>
                      </a:endParaRPr>
                    </a:p>
                  </a:txBody>
                  <a:tcPr/>
                </a:tc>
                <a:tc>
                  <a:txBody>
                    <a:bodyPr/>
                    <a:lstStyle/>
                    <a:p>
                      <a:r>
                        <a:rPr lang="en-US" altLang="zh-CN" sz="600" dirty="0" smtClean="0"/>
                        <a:t>18Kg</a:t>
                      </a:r>
                      <a:endParaRPr lang="zh-CN" altLang="en-US" sz="600" dirty="0">
                        <a:latin typeface="微软雅黑" pitchFamily="34" charset="-122"/>
                        <a:ea typeface="微软雅黑" pitchFamily="34" charset="-122"/>
                      </a:endParaRPr>
                    </a:p>
                  </a:txBody>
                  <a:tcPr/>
                </a:tc>
              </a:tr>
            </a:tbl>
          </a:graphicData>
        </a:graphic>
      </p:graphicFrame>
      <p:sp>
        <p:nvSpPr>
          <p:cNvPr id="17" name="矩形 16"/>
          <p:cNvSpPr/>
          <p:nvPr/>
        </p:nvSpPr>
        <p:spPr>
          <a:xfrm>
            <a:off x="357166" y="7381892"/>
            <a:ext cx="3456384"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altLang="zh-CN" sz="900" dirty="0" smtClean="0">
                <a:solidFill>
                  <a:schemeClr val="tx1"/>
                </a:solidFill>
                <a:latin typeface="微软雅黑" pitchFamily="34" charset="-122"/>
                <a:ea typeface="微软雅黑" pitchFamily="34" charset="-122"/>
              </a:rPr>
              <a:t>UV7600</a:t>
            </a:r>
            <a:r>
              <a:rPr lang="zh-CN" altLang="en-US" sz="900" dirty="0" smtClean="0">
                <a:solidFill>
                  <a:schemeClr val="tx1"/>
                </a:solidFill>
                <a:latin typeface="微软雅黑" pitchFamily="34" charset="-122"/>
                <a:ea typeface="微软雅黑" pitchFamily="34" charset="-122"/>
              </a:rPr>
              <a:t>仪器功能</a:t>
            </a:r>
            <a:endParaRPr lang="en-US" altLang="zh-CN" sz="9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900" dirty="0" smtClean="0">
                <a:solidFill>
                  <a:schemeClr val="tx1"/>
                </a:solidFill>
                <a:latin typeface="微软雅黑" pitchFamily="34" charset="-122"/>
                <a:ea typeface="微软雅黑" pitchFamily="34" charset="-122"/>
              </a:rPr>
              <a:t>光度测量：可测定吸光度，透射比和浓度直读等。</a:t>
            </a:r>
            <a:endParaRPr lang="en-US" altLang="zh-CN" sz="9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900" dirty="0" smtClean="0">
                <a:solidFill>
                  <a:schemeClr val="tx1"/>
                </a:solidFill>
                <a:latin typeface="微软雅黑" pitchFamily="34" charset="-122"/>
                <a:ea typeface="微软雅黑" pitchFamily="34" charset="-122"/>
              </a:rPr>
              <a:t>波长扫描：自定义波长扫描范围、扫描间隔和扫描速度等。</a:t>
            </a:r>
            <a:endParaRPr lang="en-US" altLang="zh-CN" sz="9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900" dirty="0" smtClean="0">
                <a:solidFill>
                  <a:schemeClr val="tx1"/>
                </a:solidFill>
                <a:latin typeface="微软雅黑" pitchFamily="34" charset="-122"/>
                <a:ea typeface="微软雅黑" pitchFamily="34" charset="-122"/>
              </a:rPr>
              <a:t>时间扫描：可测定样品随时间的变化曲线。</a:t>
            </a:r>
            <a:endParaRPr lang="en-US" altLang="zh-CN" sz="9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900" dirty="0" smtClean="0">
                <a:solidFill>
                  <a:schemeClr val="tx1"/>
                </a:solidFill>
                <a:latin typeface="微软雅黑" pitchFamily="34" charset="-122"/>
                <a:ea typeface="微软雅黑" pitchFamily="34" charset="-122"/>
              </a:rPr>
              <a:t>多波长测试：支持多个波长光度的自动测试</a:t>
            </a:r>
            <a:endParaRPr lang="en-US" altLang="zh-CN" sz="9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900" dirty="0" smtClean="0">
                <a:solidFill>
                  <a:schemeClr val="tx1"/>
                </a:solidFill>
                <a:latin typeface="微软雅黑" pitchFamily="34" charset="-122"/>
                <a:ea typeface="微软雅黑" pitchFamily="34" charset="-122"/>
              </a:rPr>
              <a:t>定量分析：支持全自动标准曲线法，系数输入法等定量分析。</a:t>
            </a:r>
            <a:endParaRPr lang="en-US" altLang="zh-CN" sz="9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900" dirty="0" smtClean="0">
                <a:solidFill>
                  <a:schemeClr val="tx1"/>
                </a:solidFill>
                <a:latin typeface="微软雅黑" pitchFamily="34" charset="-122"/>
                <a:ea typeface="微软雅黑" pitchFamily="34" charset="-122"/>
              </a:rPr>
              <a:t>文件存储：单机支持</a:t>
            </a:r>
            <a:r>
              <a:rPr lang="en-US" altLang="zh-CN" sz="900" dirty="0" smtClean="0">
                <a:solidFill>
                  <a:schemeClr val="tx1"/>
                </a:solidFill>
                <a:latin typeface="微软雅黑" pitchFamily="34" charset="-122"/>
                <a:ea typeface="微软雅黑" pitchFamily="34" charset="-122"/>
              </a:rPr>
              <a:t>U</a:t>
            </a:r>
            <a:r>
              <a:rPr lang="zh-CN" altLang="en-US" sz="900" dirty="0" smtClean="0">
                <a:solidFill>
                  <a:schemeClr val="tx1"/>
                </a:solidFill>
                <a:latin typeface="微软雅黑" pitchFamily="34" charset="-122"/>
                <a:ea typeface="微软雅黑" pitchFamily="34" charset="-122"/>
              </a:rPr>
              <a:t>盘存储方法文件和数据文件。</a:t>
            </a:r>
            <a:endParaRPr lang="en-US" altLang="zh-CN" sz="9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900" dirty="0" smtClean="0">
                <a:solidFill>
                  <a:schemeClr val="tx1"/>
                </a:solidFill>
                <a:latin typeface="微软雅黑" pitchFamily="34" charset="-122"/>
                <a:ea typeface="微软雅黑" pitchFamily="34" charset="-122"/>
              </a:rPr>
              <a:t>动力学测试：支持动力学分析方法。</a:t>
            </a:r>
            <a:endParaRPr lang="en-US" altLang="zh-CN" sz="9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900" dirty="0" smtClean="0">
                <a:solidFill>
                  <a:schemeClr val="tx1"/>
                </a:solidFill>
                <a:latin typeface="微软雅黑" pitchFamily="34" charset="-122"/>
                <a:ea typeface="微软雅黑" pitchFamily="34" charset="-122"/>
              </a:rPr>
              <a:t>数据安全：支持用户权限控制，仪器操作全程可追溯。</a:t>
            </a:r>
            <a:endParaRPr lang="en-US" altLang="zh-CN" sz="900" dirty="0" smtClean="0">
              <a:solidFill>
                <a:schemeClr val="tx1"/>
              </a:solidFill>
              <a:latin typeface="微软雅黑" pitchFamily="34" charset="-122"/>
              <a:ea typeface="微软雅黑" pitchFamily="34" charset="-122"/>
            </a:endParaRPr>
          </a:p>
          <a:p>
            <a:pPr>
              <a:lnSpc>
                <a:spcPct val="150000"/>
              </a:lnSpc>
              <a:buFont typeface="Wingdings" pitchFamily="2" charset="2"/>
              <a:buChar char="n"/>
            </a:pPr>
            <a:r>
              <a:rPr lang="zh-CN" altLang="en-US" sz="900" dirty="0" smtClean="0">
                <a:solidFill>
                  <a:schemeClr val="tx1"/>
                </a:solidFill>
                <a:latin typeface="微软雅黑" pitchFamily="34" charset="-122"/>
                <a:ea typeface="微软雅黑" pitchFamily="34" charset="-122"/>
              </a:rPr>
              <a:t>其它功能：支持报告打印，图谱处理等。</a:t>
            </a:r>
            <a:endParaRPr lang="en-US" altLang="zh-CN" sz="900" dirty="0" smtClean="0">
              <a:solidFill>
                <a:schemeClr val="tx1"/>
              </a:solidFill>
              <a:latin typeface="微软雅黑" pitchFamily="34" charset="-122"/>
              <a:ea typeface="微软雅黑" pitchFamily="34" charset="-122"/>
            </a:endParaRPr>
          </a:p>
        </p:txBody>
      </p:sp>
      <p:pic>
        <p:nvPicPr>
          <p:cNvPr id="2051" name="Picture 3"/>
          <p:cNvPicPr>
            <a:picLocks noChangeAspect="1" noChangeArrowheads="1"/>
          </p:cNvPicPr>
          <p:nvPr/>
        </p:nvPicPr>
        <p:blipFill>
          <a:blip r:embed="rId8" cstate="print"/>
          <a:srcRect/>
          <a:stretch>
            <a:fillRect/>
          </a:stretch>
        </p:blipFill>
        <p:spPr bwMode="auto">
          <a:xfrm>
            <a:off x="3643314" y="6667512"/>
            <a:ext cx="2652809" cy="1571636"/>
          </a:xfrm>
          <a:prstGeom prst="rect">
            <a:avLst/>
          </a:prstGeom>
          <a:noFill/>
          <a:ln w="9525">
            <a:noFill/>
            <a:miter lim="800000"/>
            <a:headEnd/>
            <a:tailEnd/>
          </a:ln>
        </p:spPr>
      </p:pic>
      <p:pic>
        <p:nvPicPr>
          <p:cNvPr id="2052" name="Picture 4"/>
          <p:cNvPicPr>
            <a:picLocks noChangeAspect="1" noChangeArrowheads="1"/>
          </p:cNvPicPr>
          <p:nvPr/>
        </p:nvPicPr>
        <p:blipFill>
          <a:blip r:embed="rId9" cstate="print"/>
          <a:srcRect/>
          <a:stretch>
            <a:fillRect/>
          </a:stretch>
        </p:blipFill>
        <p:spPr bwMode="auto">
          <a:xfrm>
            <a:off x="4000504" y="8382024"/>
            <a:ext cx="2328167" cy="1224136"/>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TotalTime>
  <Words>808</Words>
  <Application>Microsoft Office PowerPoint</Application>
  <PresentationFormat>A4 纸张(210x297 毫米)</PresentationFormat>
  <Paragraphs>88</Paragraphs>
  <Slides>2</Slides>
  <Notes>0</Notes>
  <HiddenSlides>0</HiddenSlides>
  <MMClips>0</MMClips>
  <ScaleCrop>false</ScaleCrop>
  <HeadingPairs>
    <vt:vector size="4" baseType="variant">
      <vt:variant>
        <vt:lpstr>主题</vt:lpstr>
      </vt:variant>
      <vt:variant>
        <vt:i4>1</vt:i4>
      </vt:variant>
      <vt:variant>
        <vt:lpstr>幻灯片标题</vt:lpstr>
      </vt:variant>
      <vt:variant>
        <vt:i4>2</vt:i4>
      </vt:variant>
    </vt:vector>
  </HeadingPairs>
  <TitlesOfParts>
    <vt:vector size="3" baseType="lpstr">
      <vt:lpstr>Office 主题</vt:lpstr>
      <vt:lpstr>幻灯片 1</vt:lpstr>
      <vt:lpstr>幻灯片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cgm</dc:creator>
  <cp:lastModifiedBy>Roy Jin</cp:lastModifiedBy>
  <cp:revision>60</cp:revision>
  <dcterms:created xsi:type="dcterms:W3CDTF">2018-07-09T01:37:44Z</dcterms:created>
  <dcterms:modified xsi:type="dcterms:W3CDTF">2018-07-31T02:12:14Z</dcterms:modified>
</cp:coreProperties>
</file>